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69" r:id="rId3"/>
    <p:sldId id="275" r:id="rId4"/>
    <p:sldId id="261" r:id="rId5"/>
    <p:sldId id="265" r:id="rId6"/>
    <p:sldId id="273" r:id="rId7"/>
    <p:sldId id="266" r:id="rId8"/>
    <p:sldId id="272" r:id="rId9"/>
    <p:sldId id="276" r:id="rId10"/>
    <p:sldId id="277" r:id="rId11"/>
    <p:sldId id="278" r:id="rId12"/>
    <p:sldId id="279" r:id="rId13"/>
    <p:sldId id="280" r:id="rId14"/>
    <p:sldId id="288" r:id="rId15"/>
    <p:sldId id="257" r:id="rId16"/>
    <p:sldId id="259" r:id="rId17"/>
    <p:sldId id="260" r:id="rId18"/>
    <p:sldId id="274" r:id="rId19"/>
    <p:sldId id="293" r:id="rId20"/>
    <p:sldId id="294" r:id="rId21"/>
    <p:sldId id="297" r:id="rId22"/>
    <p:sldId id="295" r:id="rId23"/>
    <p:sldId id="281" r:id="rId24"/>
    <p:sldId id="290" r:id="rId25"/>
    <p:sldId id="282" r:id="rId26"/>
    <p:sldId id="283" r:id="rId27"/>
    <p:sldId id="284" r:id="rId28"/>
    <p:sldId id="285" r:id="rId29"/>
    <p:sldId id="286" r:id="rId30"/>
    <p:sldId id="291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F0A2A-6E42-4319-A3AB-31430D289746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8721-C6F4-4EB6-A95E-25F0C6699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9479DA-4272-462C-B719-93D611AF69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19D-B864-4C39-8CBD-7AFAC4390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6D84A9-E1E7-400F-82DD-36C301135192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37E93-D18F-4E3C-ABE5-4302391BA9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duncan4612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2895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      IRRIGATION WATER    QUALITY &amp; BASIC SALINITY                  MANAGEMENT             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43664"/>
          </a:xfrm>
        </p:spPr>
        <p:txBody>
          <a:bodyPr/>
          <a:lstStyle/>
          <a:p>
            <a:r>
              <a:rPr lang="en-US" b="1" dirty="0" smtClean="0"/>
              <a:t>R.R. Duncan PhD.</a:t>
            </a:r>
          </a:p>
          <a:p>
            <a:r>
              <a:rPr lang="en-US" b="1" dirty="0" smtClean="0"/>
              <a:t>Professor (Retired) University of Georgia</a:t>
            </a:r>
          </a:p>
          <a:p>
            <a:r>
              <a:rPr lang="en-US" b="1" dirty="0" err="1" smtClean="0"/>
              <a:t>RDuncan</a:t>
            </a:r>
            <a:r>
              <a:rPr lang="en-US" b="1" dirty="0" smtClean="0"/>
              <a:t> </a:t>
            </a:r>
            <a:r>
              <a:rPr lang="en-US" b="1" dirty="0" err="1" smtClean="0"/>
              <a:t>EcoConsulting</a:t>
            </a:r>
            <a:r>
              <a:rPr lang="en-US" b="1" dirty="0" smtClean="0"/>
              <a:t>, LLC.</a:t>
            </a:r>
          </a:p>
          <a:p>
            <a:r>
              <a:rPr lang="en-US" b="1" dirty="0" smtClean="0"/>
              <a:t>Email:  </a:t>
            </a:r>
            <a:r>
              <a:rPr lang="en-US" b="1" dirty="0" smtClean="0">
                <a:solidFill>
                  <a:srgbClr val="FFC000"/>
                </a:solidFill>
                <a:hlinkClick r:id="rId2"/>
              </a:rPr>
              <a:t>rduncan4612@gmail.com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/>
              <a:t>Cell:  1-830-431-0204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IRRIGATION WATER SALT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      CONCENTRATION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400" y="1828800"/>
          <a:ext cx="8763000" cy="4973638"/>
        </p:xfrm>
        <a:graphic>
          <a:graphicData uri="http://schemas.openxmlformats.org/presentationml/2006/ole">
            <p:oleObj spid="_x0000_s1026" name="Worksheet" r:id="rId4" imgW="6465600" imgH="3441600" progId="Excel.Sheet.8">
              <p:embed/>
            </p:oleObj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524000" y="2819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Potable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524000" y="6400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Constantia" pitchFamily="18" charset="0"/>
              </a:rPr>
              <a:t>Ocean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458200" cy="10795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SODIUM LOADING FROM WATER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MEQ/L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LBS/ACRE-INCH(27,154 gal)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LBS/ACRE-FOOT (325,851 gal)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125  (</a:t>
                      </a:r>
                      <a:r>
                        <a:rPr lang="en-US" dirty="0" err="1" smtClean="0"/>
                        <a:t>turfgrass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5.43 (threshold)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816.48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10,600 (ocean</a:t>
                      </a:r>
                      <a:r>
                        <a:rPr lang="en-US" baseline="0" dirty="0" smtClean="0"/>
                        <a:t> water)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2404.12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28,849.44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7800" name="TextBox 5"/>
          <p:cNvSpPr txBox="1">
            <a:spLocks noChangeArrowheads="1"/>
          </p:cNvSpPr>
          <p:nvPr/>
        </p:nvSpPr>
        <p:spPr bwMode="auto">
          <a:xfrm>
            <a:off x="0" y="5181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onstantia" pitchFamily="18" charset="0"/>
              </a:rPr>
              <a:t>REQUIRES 20 LBS CALCIUM TO OFFSET 23 LBS OF SODIUM;  OTHERWISE, SODIUM WILL ACCUMULATE IN THE SOIL TO BREAK DOWN SOIL STRUCTURE &amp; DISRUPT NUTRITIONAL BALANCES; ADDITIONALLY, SOLUBLE SODIUM IN IRRIGATION WATER WILL FOLIARLY FEED DIRECTLY INTO TURFGRASS SHOOTS</a:t>
            </a:r>
            <a:r>
              <a:rPr lang="en-US" b="1" dirty="0">
                <a:solidFill>
                  <a:srgbClr val="FFFF00"/>
                </a:solidFill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        </a:t>
            </a:r>
            <a:r>
              <a:rPr lang="en-US" b="1" dirty="0" smtClean="0">
                <a:solidFill>
                  <a:srgbClr val="FFC000"/>
                </a:solidFill>
              </a:rPr>
              <a:t>Salinity </a:t>
            </a:r>
            <a:r>
              <a:rPr lang="en-US" b="1" u="sng" dirty="0" smtClean="0">
                <a:solidFill>
                  <a:srgbClr val="FFC000"/>
                </a:solidFill>
              </a:rPr>
              <a:t>Challenges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chemeClr val="tx2"/>
          </a:solidFill>
          <a:ln w="3810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Soluble salts are </a:t>
            </a:r>
            <a:r>
              <a:rPr lang="en-US" b="1" u="sng" dirty="0" smtClean="0">
                <a:solidFill>
                  <a:srgbClr val="FFFF00"/>
                </a:solidFill>
              </a:rPr>
              <a:t>mobile and dynamic</a:t>
            </a:r>
            <a:r>
              <a:rPr lang="en-US" b="1" dirty="0" smtClean="0"/>
              <a:t>. </a:t>
            </a:r>
          </a:p>
          <a:p>
            <a:pPr>
              <a:lnSpc>
                <a:spcPct val="80000"/>
              </a:lnSpc>
              <a:defRPr/>
            </a:pPr>
            <a:endParaRPr lang="en-US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Spatial variations</a:t>
            </a:r>
            <a:r>
              <a:rPr lang="en-US" b="1" dirty="0" smtClean="0">
                <a:solidFill>
                  <a:srgbClr val="FFC000"/>
                </a:solidFill>
              </a:rPr>
              <a:t> in accumulated soil salts are dispersed</a:t>
            </a:r>
            <a:r>
              <a:rPr lang="en-US" b="1" u="sng" dirty="0" smtClean="0">
                <a:solidFill>
                  <a:srgbClr val="FFC000"/>
                </a:solidFill>
              </a:rPr>
              <a:t> horizontally </a:t>
            </a:r>
            <a:r>
              <a:rPr lang="en-US" b="1" dirty="0" smtClean="0">
                <a:solidFill>
                  <a:srgbClr val="FFC000"/>
                </a:solidFill>
              </a:rPr>
              <a:t>across the landscape, </a:t>
            </a:r>
            <a:r>
              <a:rPr lang="en-US" b="1" u="sng" dirty="0" smtClean="0">
                <a:solidFill>
                  <a:srgbClr val="FFC000"/>
                </a:solidFill>
              </a:rPr>
              <a:t>vertically</a:t>
            </a:r>
            <a:r>
              <a:rPr lang="en-US" b="1" dirty="0" smtClean="0">
                <a:solidFill>
                  <a:srgbClr val="FFC000"/>
                </a:solidFill>
              </a:rPr>
              <a:t> within the soil profile, and </a:t>
            </a:r>
            <a:r>
              <a:rPr lang="en-US" b="1" u="sng" dirty="0" smtClean="0">
                <a:solidFill>
                  <a:srgbClr val="FFC000"/>
                </a:solidFill>
              </a:rPr>
              <a:t>temporally</a:t>
            </a:r>
            <a:r>
              <a:rPr lang="en-US" b="1" dirty="0" smtClean="0">
                <a:solidFill>
                  <a:srgbClr val="FFC000"/>
                </a:solidFill>
              </a:rPr>
              <a:t>.  </a:t>
            </a:r>
            <a:r>
              <a:rPr lang="en-US" sz="2800" b="1" dirty="0" smtClean="0">
                <a:solidFill>
                  <a:srgbClr val="FFC000"/>
                </a:solidFill>
              </a:rPr>
              <a:t>Temporal changes may be due to wet/dry seasons or events/changes in irrigation water quality.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Salinity problems are </a:t>
            </a:r>
            <a:r>
              <a:rPr lang="en-US" b="1" u="sng" dirty="0" smtClean="0">
                <a:solidFill>
                  <a:srgbClr val="FFFF00"/>
                </a:solidFill>
              </a:rPr>
              <a:t>site-specific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en-US" b="1" dirty="0" smtClean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Salinity problems are </a:t>
            </a:r>
            <a:r>
              <a:rPr lang="en-US" b="1" u="sng" dirty="0" smtClean="0">
                <a:solidFill>
                  <a:srgbClr val="FFC000"/>
                </a:solidFill>
              </a:rPr>
              <a:t>on-going 365 days/year and 24/7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u="sng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Salinity is often </a:t>
            </a:r>
            <a:r>
              <a:rPr lang="en-US" b="1" u="sng" dirty="0" smtClean="0">
                <a:solidFill>
                  <a:srgbClr val="FFFF00"/>
                </a:solidFill>
              </a:rPr>
              <a:t>THE DOMINANT STRESS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---</a:t>
            </a:r>
            <a:r>
              <a:rPr lang="en-US" sz="2800" b="1" dirty="0" smtClean="0">
                <a:solidFill>
                  <a:schemeClr val="bg1"/>
                </a:solidFill>
              </a:rPr>
              <a:t>If it is not controlled, all other management practices are less effective &amp; cannot compensate for  salt accumulation in the soil in the plant &amp; the subsequent multiple environmental stresses.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Perc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5"/>
          <p:cNvSpPr txBox="1">
            <a:spLocks noChangeArrowheads="1"/>
          </p:cNvSpPr>
          <p:nvPr/>
        </p:nvSpPr>
        <p:spPr bwMode="auto">
          <a:xfrm>
            <a:off x="5013325" y="3267075"/>
            <a:ext cx="3685561" cy="523220"/>
          </a:xfrm>
          <a:prstGeom prst="rect">
            <a:avLst/>
          </a:prstGeom>
          <a:solidFill>
            <a:schemeClr val="bg2">
              <a:alpha val="7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Salt migration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layer </a:t>
            </a:r>
          </a:p>
        </p:txBody>
      </p:sp>
      <p:sp>
        <p:nvSpPr>
          <p:cNvPr id="149508" name="Text Box 6"/>
          <p:cNvSpPr txBox="1">
            <a:spLocks noChangeArrowheads="1"/>
          </p:cNvSpPr>
          <p:nvPr/>
        </p:nvSpPr>
        <p:spPr bwMode="auto">
          <a:xfrm>
            <a:off x="4876800" y="4638675"/>
            <a:ext cx="4279900" cy="523875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Salt accumulation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6096000"/>
            <a:ext cx="2970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Tahoma" charset="0"/>
                <a:cs typeface="+mn-cs"/>
              </a:rPr>
              <a:t>AERATION + LEACHING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066800"/>
            <a:ext cx="35119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ON DAYS WITH HIGH ET</a:t>
            </a:r>
            <a:r>
              <a:rPr lang="en-US" dirty="0" smtClean="0"/>
              <a:t> &amp; </a:t>
            </a:r>
          </a:p>
          <a:p>
            <a:r>
              <a:rPr lang="en-US" b="1" dirty="0" smtClean="0"/>
              <a:t>NO RAINFALL, TOTAL </a:t>
            </a:r>
          </a:p>
          <a:p>
            <a:r>
              <a:rPr lang="en-US" b="1" dirty="0" smtClean="0"/>
              <a:t>SALINITY IN WATER CAN BE</a:t>
            </a:r>
          </a:p>
          <a:p>
            <a:r>
              <a:rPr lang="en-US" b="1" dirty="0" smtClean="0"/>
              <a:t>2-5x HIGHER ON SURFACE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y Documents\My Pictures\Adobe\Digital Camera Photos\2011-02-04-0844-31\IMG_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My Documents\My Pictures\Adobe\Digital Camera Photos\2011-02-04-0844-31\IMG_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My Documents\My Pictures\Adobe\Digital Camera Photos\2011-02-04-0844-31\IMG_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My Documents\My Pictures\Adobe\Digital Camera Photos\2011-02-04-0844-31\IMG_0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810000" y="609600"/>
            <a:ext cx="187483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Constantia" pitchFamily="18" charset="0"/>
              </a:rPr>
              <a:t>Salt Scald Areas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AGUA PARA RIEGO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295400"/>
            <a:ext cx="8613648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ALCALINIDAD                               pH </a:t>
            </a:r>
            <a:r>
              <a:rPr lang="en-US" sz="2800" b="1" dirty="0" smtClean="0"/>
              <a:t>9.71</a:t>
            </a:r>
          </a:p>
          <a:p>
            <a:endParaRPr lang="en-US" sz="2800" b="1" dirty="0" smtClean="0"/>
          </a:p>
          <a:p>
            <a:r>
              <a:rPr lang="en-US" sz="2000" b="1" dirty="0" smtClean="0"/>
              <a:t>CONDUCTIVIDAD ELECTRICA    </a:t>
            </a:r>
            <a:r>
              <a:rPr lang="en-US" sz="2000" b="1" dirty="0" smtClean="0"/>
              <a:t>17.08 </a:t>
            </a:r>
            <a:r>
              <a:rPr lang="en-US" sz="2000" b="1" dirty="0" err="1" smtClean="0"/>
              <a:t>mmhos</a:t>
            </a:r>
            <a:r>
              <a:rPr lang="en-US" sz="2000" b="1" dirty="0" smtClean="0"/>
              <a:t>/cm=</a:t>
            </a:r>
            <a:r>
              <a:rPr lang="en-US" sz="2000" b="1" dirty="0" err="1" smtClean="0"/>
              <a:t>dS</a:t>
            </a:r>
            <a:r>
              <a:rPr lang="en-US" sz="2000" b="1" dirty="0" smtClean="0"/>
              <a:t>/m (TDS=11,956 </a:t>
            </a:r>
            <a:r>
              <a:rPr lang="en-US" sz="2000" b="1" dirty="0" err="1" smtClean="0"/>
              <a:t>ppm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CATIONES        </a:t>
            </a:r>
            <a:r>
              <a:rPr lang="en-US" sz="2000" b="1" dirty="0" err="1" smtClean="0"/>
              <a:t>Calcio</a:t>
            </a:r>
            <a:r>
              <a:rPr lang="en-US" sz="2000" b="1" dirty="0" smtClean="0"/>
              <a:t> (Ca**)              7.0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  140.9 mg/l=</a:t>
            </a:r>
            <a:r>
              <a:rPr lang="en-US" sz="2000" b="1" dirty="0" err="1" smtClean="0"/>
              <a:t>ppm</a:t>
            </a:r>
            <a:endParaRPr lang="en-US" sz="2000" b="1" dirty="0" smtClean="0"/>
          </a:p>
          <a:p>
            <a:r>
              <a:rPr lang="en-US" sz="2000" b="1" dirty="0" smtClean="0"/>
              <a:t>                             </a:t>
            </a:r>
            <a:r>
              <a:rPr lang="en-US" sz="2000" b="1" dirty="0" err="1" smtClean="0"/>
              <a:t>Magnesio</a:t>
            </a:r>
            <a:r>
              <a:rPr lang="en-US" sz="2000" b="1" dirty="0" smtClean="0"/>
              <a:t> (Mg**)     17.0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 206.6 mg/l</a:t>
            </a:r>
          </a:p>
          <a:p>
            <a:r>
              <a:rPr lang="en-US" sz="2000" b="1" dirty="0" smtClean="0"/>
              <a:t>                             </a:t>
            </a:r>
            <a:r>
              <a:rPr lang="en-US" sz="2000" b="1" dirty="0" err="1" smtClean="0"/>
              <a:t>Sodio</a:t>
            </a:r>
            <a:r>
              <a:rPr lang="en-US" sz="2000" b="1" dirty="0" smtClean="0"/>
              <a:t> (Na*)              157.0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3611.0 mg/l</a:t>
            </a:r>
          </a:p>
          <a:p>
            <a:r>
              <a:rPr lang="en-US" sz="2000" b="1" dirty="0" smtClean="0"/>
              <a:t>                             </a:t>
            </a:r>
            <a:r>
              <a:rPr lang="en-US" sz="2000" b="1" dirty="0" err="1" smtClean="0"/>
              <a:t>Potasio</a:t>
            </a:r>
            <a:r>
              <a:rPr lang="en-US" sz="2000" b="1" dirty="0" smtClean="0"/>
              <a:t> (K*)                 0.7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   27.4 mg/l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ANIONES         </a:t>
            </a:r>
            <a:r>
              <a:rPr lang="en-US" sz="2000" b="1" dirty="0" err="1" smtClean="0"/>
              <a:t>Cloruros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Cl</a:t>
            </a:r>
            <a:r>
              <a:rPr lang="en-US" sz="2000" b="1" dirty="0" smtClean="0"/>
              <a:t>-)           135.4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4808.3 mg/l</a:t>
            </a:r>
          </a:p>
          <a:p>
            <a:r>
              <a:rPr lang="en-US" sz="2000" b="1" dirty="0" smtClean="0"/>
              <a:t>                            </a:t>
            </a:r>
            <a:r>
              <a:rPr lang="en-US" sz="2000" b="1" dirty="0" err="1" smtClean="0"/>
              <a:t>Carbonatos</a:t>
            </a:r>
            <a:r>
              <a:rPr lang="en-US" sz="2000" b="1" dirty="0" smtClean="0"/>
              <a:t> (CO3-)     7.5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  224.3 mg/l</a:t>
            </a:r>
          </a:p>
          <a:p>
            <a:r>
              <a:rPr lang="en-US" sz="2000" b="1" dirty="0" smtClean="0"/>
              <a:t>                      </a:t>
            </a:r>
            <a:r>
              <a:rPr lang="en-US" sz="2000" b="1" dirty="0" err="1" smtClean="0"/>
              <a:t>Bicarbonatos</a:t>
            </a:r>
            <a:r>
              <a:rPr lang="en-US" sz="2000" b="1" dirty="0" smtClean="0"/>
              <a:t> (CO3H-)   23.4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1425.2 mg/l</a:t>
            </a:r>
          </a:p>
          <a:p>
            <a:r>
              <a:rPr lang="en-US" sz="2000" b="1" dirty="0" smtClean="0"/>
              <a:t>                            </a:t>
            </a:r>
            <a:r>
              <a:rPr lang="en-US" sz="2000" b="1" dirty="0" err="1" smtClean="0"/>
              <a:t>Sulfatos</a:t>
            </a:r>
            <a:r>
              <a:rPr lang="en-US" sz="2000" b="1" dirty="0" smtClean="0"/>
              <a:t> (SO4-)           19.6 </a:t>
            </a:r>
            <a:r>
              <a:rPr lang="en-US" sz="2000" b="1" dirty="0" err="1" smtClean="0"/>
              <a:t>meq</a:t>
            </a:r>
            <a:r>
              <a:rPr lang="en-US" sz="2000" b="1" dirty="0" smtClean="0"/>
              <a:t>/l           940.0 mg/l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RAS                                                            45.3      </a:t>
            </a:r>
          </a:p>
          <a:p>
            <a:r>
              <a:rPr lang="en-US" sz="2000" b="1" dirty="0" smtClean="0"/>
              <a:t>                             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AGUA DE CANCHA AZUL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b="1" dirty="0" smtClean="0"/>
              <a:t>pH                                          7.2</a:t>
            </a:r>
          </a:p>
          <a:p>
            <a:endParaRPr lang="en-US" b="1" dirty="0" smtClean="0"/>
          </a:p>
          <a:p>
            <a:r>
              <a:rPr lang="en-US" b="1" dirty="0" err="1" smtClean="0"/>
              <a:t>Bicarbonatos</a:t>
            </a:r>
            <a:r>
              <a:rPr lang="en-US" b="1" dirty="0" smtClean="0"/>
              <a:t>                      8.67 </a:t>
            </a:r>
            <a:r>
              <a:rPr lang="en-US" b="1" dirty="0" err="1" smtClean="0"/>
              <a:t>meq</a:t>
            </a:r>
            <a:r>
              <a:rPr lang="en-US" b="1" dirty="0" smtClean="0"/>
              <a:t>/l       528.7 mg/l</a:t>
            </a:r>
          </a:p>
          <a:p>
            <a:r>
              <a:rPr lang="en-US" b="1" dirty="0" err="1" smtClean="0"/>
              <a:t>Cloruros</a:t>
            </a:r>
            <a:r>
              <a:rPr lang="en-US" b="1" dirty="0" smtClean="0"/>
              <a:t>                                1.61 </a:t>
            </a:r>
            <a:r>
              <a:rPr lang="en-US" b="1" dirty="0" err="1" smtClean="0"/>
              <a:t>meq</a:t>
            </a:r>
            <a:r>
              <a:rPr lang="en-US" b="1" dirty="0" smtClean="0"/>
              <a:t>/l         56.9 mg/l</a:t>
            </a:r>
          </a:p>
          <a:p>
            <a:r>
              <a:rPr lang="en-US" b="1" dirty="0" err="1" smtClean="0"/>
              <a:t>Sulfatos</a:t>
            </a:r>
            <a:r>
              <a:rPr lang="en-US" b="1" dirty="0" smtClean="0"/>
              <a:t>                                 0.95 </a:t>
            </a:r>
            <a:r>
              <a:rPr lang="en-US" b="1" dirty="0" err="1" smtClean="0"/>
              <a:t>meq</a:t>
            </a:r>
            <a:r>
              <a:rPr lang="en-US" b="1" dirty="0" smtClean="0"/>
              <a:t>/l        45.7 mg/l</a:t>
            </a:r>
          </a:p>
          <a:p>
            <a:endParaRPr lang="en-US" b="1" dirty="0" smtClean="0"/>
          </a:p>
          <a:p>
            <a:r>
              <a:rPr lang="en-US" b="1" dirty="0" err="1" smtClean="0"/>
              <a:t>Calcio</a:t>
            </a:r>
            <a:r>
              <a:rPr lang="en-US" b="1" dirty="0" smtClean="0"/>
              <a:t>                                     3.87 </a:t>
            </a:r>
            <a:r>
              <a:rPr lang="en-US" b="1" dirty="0" err="1" smtClean="0"/>
              <a:t>meq</a:t>
            </a:r>
            <a:r>
              <a:rPr lang="en-US" b="1" dirty="0" smtClean="0"/>
              <a:t>/l        77.4 mg/l</a:t>
            </a:r>
          </a:p>
          <a:p>
            <a:r>
              <a:rPr lang="en-US" b="1" dirty="0" err="1" smtClean="0"/>
              <a:t>Magnesio</a:t>
            </a:r>
            <a:r>
              <a:rPr lang="en-US" b="1" dirty="0" smtClean="0"/>
              <a:t>                              2.42 </a:t>
            </a:r>
            <a:r>
              <a:rPr lang="en-US" b="1" dirty="0" err="1" smtClean="0"/>
              <a:t>meq</a:t>
            </a:r>
            <a:r>
              <a:rPr lang="en-US" b="1" dirty="0" smtClean="0"/>
              <a:t>/l        29.5 mg/l</a:t>
            </a:r>
          </a:p>
          <a:p>
            <a:r>
              <a:rPr lang="en-US" b="1" dirty="0" err="1" smtClean="0"/>
              <a:t>Potasio</a:t>
            </a:r>
            <a:r>
              <a:rPr lang="en-US" b="1" dirty="0" smtClean="0"/>
              <a:t>                                  0.28 </a:t>
            </a:r>
            <a:r>
              <a:rPr lang="en-US" b="1" dirty="0" err="1" smtClean="0"/>
              <a:t>meq</a:t>
            </a:r>
            <a:r>
              <a:rPr lang="en-US" b="1" dirty="0" smtClean="0"/>
              <a:t>/l        10.9 mg/l</a:t>
            </a:r>
          </a:p>
          <a:p>
            <a:r>
              <a:rPr lang="en-US" b="1" dirty="0" err="1" smtClean="0"/>
              <a:t>Sodio</a:t>
            </a:r>
            <a:r>
              <a:rPr lang="en-US" b="1" dirty="0" smtClean="0"/>
              <a:t>                                      5.46 </a:t>
            </a:r>
            <a:r>
              <a:rPr lang="en-US" b="1" dirty="0" err="1" smtClean="0"/>
              <a:t>meq</a:t>
            </a:r>
            <a:r>
              <a:rPr lang="en-US" b="1" dirty="0" smtClean="0"/>
              <a:t>/l       125.6 mg/l</a:t>
            </a:r>
          </a:p>
          <a:p>
            <a:endParaRPr lang="en-US" b="1" dirty="0" smtClean="0"/>
          </a:p>
          <a:p>
            <a:r>
              <a:rPr lang="en-US" b="1" dirty="0" smtClean="0"/>
              <a:t>RAS                                          3.1             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2152" cy="1905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AGUA DE LAGUNA 1 TRENQUE LAUQUEN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362200"/>
            <a:ext cx="8308848" cy="4267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pH                                               </a:t>
            </a:r>
            <a:r>
              <a:rPr lang="en-US" sz="2400" b="1" dirty="0" smtClean="0"/>
              <a:t>7.56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Calcio</a:t>
            </a:r>
            <a:r>
              <a:rPr lang="en-US" sz="2400" b="1" dirty="0" smtClean="0"/>
              <a:t>                                    2.38 </a:t>
            </a:r>
            <a:r>
              <a:rPr lang="en-US" sz="2400" b="1" dirty="0" err="1" smtClean="0"/>
              <a:t>meq</a:t>
            </a:r>
            <a:r>
              <a:rPr lang="en-US" sz="2400" b="1" dirty="0" smtClean="0"/>
              <a:t>/l      47.50 mg/l</a:t>
            </a:r>
          </a:p>
          <a:p>
            <a:r>
              <a:rPr lang="en-US" sz="2400" b="1" dirty="0" err="1" smtClean="0"/>
              <a:t>Magnesio</a:t>
            </a:r>
            <a:r>
              <a:rPr lang="en-US" sz="2400" b="1" dirty="0" smtClean="0"/>
              <a:t>                             9.26 </a:t>
            </a:r>
            <a:r>
              <a:rPr lang="en-US" sz="2400" b="1" dirty="0" err="1" smtClean="0"/>
              <a:t>meq</a:t>
            </a:r>
            <a:r>
              <a:rPr lang="en-US" sz="2400" b="1" dirty="0" smtClean="0"/>
              <a:t>/l     113.oo mg/l</a:t>
            </a:r>
          </a:p>
          <a:p>
            <a:r>
              <a:rPr lang="en-US" sz="2400" b="1" dirty="0" err="1" smtClean="0"/>
              <a:t>Carbonatos</a:t>
            </a:r>
            <a:r>
              <a:rPr lang="en-US" sz="2400" b="1" dirty="0" smtClean="0"/>
              <a:t>                         0.40 </a:t>
            </a:r>
            <a:r>
              <a:rPr lang="en-US" sz="2400" b="1" dirty="0" err="1" smtClean="0"/>
              <a:t>meq</a:t>
            </a:r>
            <a:r>
              <a:rPr lang="en-US" sz="2400" b="1" dirty="0" smtClean="0"/>
              <a:t>/l       12.oo mg/l</a:t>
            </a:r>
          </a:p>
          <a:p>
            <a:r>
              <a:rPr lang="en-US" sz="2400" b="1" dirty="0" err="1" smtClean="0"/>
              <a:t>Bicarbonatos</a:t>
            </a:r>
            <a:r>
              <a:rPr lang="en-US" sz="2400" b="1" dirty="0" smtClean="0"/>
              <a:t>                     10.46 </a:t>
            </a:r>
            <a:r>
              <a:rPr lang="en-US" sz="2400" b="1" dirty="0" err="1" smtClean="0"/>
              <a:t>meq</a:t>
            </a:r>
            <a:r>
              <a:rPr lang="en-US" sz="2400" b="1" dirty="0" smtClean="0"/>
              <a:t>/l    638.00 mg/l</a:t>
            </a:r>
          </a:p>
          <a:p>
            <a:r>
              <a:rPr lang="en-US" sz="2400" b="1" dirty="0" err="1" smtClean="0"/>
              <a:t>Sodio</a:t>
            </a:r>
            <a:r>
              <a:rPr lang="en-US" sz="2400" b="1" dirty="0" smtClean="0"/>
              <a:t>                                    </a:t>
            </a:r>
            <a:r>
              <a:rPr lang="en-US" sz="2400" b="1" dirty="0" smtClean="0"/>
              <a:t>68.00 </a:t>
            </a:r>
            <a:r>
              <a:rPr lang="en-US" sz="2400" b="1" dirty="0" err="1" smtClean="0"/>
              <a:t>meq</a:t>
            </a:r>
            <a:r>
              <a:rPr lang="en-US" sz="2400" b="1" dirty="0" smtClean="0"/>
              <a:t>/l   1564.00 mg/l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RAS                                       28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FFC000"/>
                </a:solidFill>
              </a:rPr>
              <a:t>BASICS OF SALT-AFFECTED SOILS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Sustainability challenges:  Levels of total soluble salts and/or exchangeable Na are high enough to adversely affect turf quality &amp; performance and/or soil structure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u="sng" dirty="0" smtClean="0">
                <a:solidFill>
                  <a:schemeClr val="bg1"/>
                </a:solidFill>
              </a:rPr>
              <a:t>Soil Classifications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**SALINE:  high total (dissolved) soluble salts=TDS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**SODIC:   high exchangeable Na accumulation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**SALINE-SODIC:  both high total soluble salts and high exchangeable Na accumulation in the soil &amp; plant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Soil salt loading differs with type of clays(expanding/ contracting or non-expanding) and with sand quality (specific sand sizes &lt;0.25 mm in size or fines including silt + clay fractions) + inorganic and organic sand substitutes in greens profiles must be considered in management decisions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029200"/>
            <a:ext cx="261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SODIC SOIL SALINITY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96938" y="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Turfgrass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-Soil-Atmospheric-Man “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EcoSystem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565525" y="2733675"/>
            <a:ext cx="2593975" cy="528638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Turfgrass Plant</a:t>
            </a: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400300" y="2438400"/>
            <a:ext cx="116522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 flipH="1">
            <a:off x="6159500" y="2362200"/>
            <a:ext cx="698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 flipV="1">
            <a:off x="2133600" y="32766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 flipV="1">
            <a:off x="4724400" y="32956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 flipH="1" flipV="1">
            <a:off x="6159500" y="325755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5738"/>
            <a:ext cx="9144000" cy="2862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3657600" y="1447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609600"/>
            <a:ext cx="9101137" cy="1752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248400" y="4267200"/>
            <a:ext cx="2743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819400"/>
            <a:ext cx="251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SALINITY</a:t>
            </a:r>
          </a:p>
          <a:p>
            <a:r>
              <a:rPr lang="en-US" b="1" dirty="0" smtClean="0"/>
              <a:t>TO THE ECOSYSTEM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My Documents\My Pictures\CaribbeanHome pics1\PICT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09600" y="5562600"/>
            <a:ext cx="76200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nstantia" pitchFamily="18" charset="0"/>
              </a:rPr>
              <a:t>INCREASED INCIDENCE OF LOCALIZED DRY SPOT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SALINE SOILS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C000"/>
                </a:solidFill>
              </a:rPr>
              <a:t>IRRIGATION WATER QUALITY SURFACE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  TENSION (OSMOTIC)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070100"/>
            <a:ext cx="4495800" cy="47879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err="1" smtClean="0">
                <a:solidFill>
                  <a:srgbClr val="FFC000"/>
                </a:solidFill>
              </a:rPr>
              <a:t>ECw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  </a:t>
            </a:r>
            <a:r>
              <a:rPr lang="en-US" b="1" u="sng" dirty="0" smtClean="0">
                <a:solidFill>
                  <a:srgbClr val="FFC000"/>
                </a:solidFill>
              </a:rPr>
              <a:t> TDS </a:t>
            </a:r>
            <a:r>
              <a:rPr lang="en-US" b="1" dirty="0" smtClean="0">
                <a:solidFill>
                  <a:srgbClr val="FFC000"/>
                </a:solidFill>
              </a:rPr>
              <a:t>        </a:t>
            </a:r>
            <a:r>
              <a:rPr lang="en-US" b="1" u="sng" dirty="0" err="1" smtClean="0">
                <a:solidFill>
                  <a:srgbClr val="FFC000"/>
                </a:solidFill>
              </a:rPr>
              <a:t>kPa</a:t>
            </a:r>
            <a:endParaRPr lang="en-US" b="1" u="sng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0.78         500             28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1.56        1000             56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3.13        2000            113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4.69        3000          169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6.25        4000          225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7.81        5000           281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9.38        6000          338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10.94      7000          394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11.72        7500          422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5476" name="Picture 2" descr="C:\My Documents\My Pictures\Adobe\Digital Camera Photos\LDS Acid sulfate\IMG_05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4572000" cy="4800600"/>
          </a:xfrm>
        </p:spPr>
      </p:pic>
      <p:sp>
        <p:nvSpPr>
          <p:cNvPr id="105477" name="TextBox 4"/>
          <p:cNvSpPr txBox="1">
            <a:spLocks noChangeArrowheads="1"/>
          </p:cNvSpPr>
          <p:nvPr/>
        </p:nvSpPr>
        <p:spPr bwMode="auto">
          <a:xfrm>
            <a:off x="533400" y="5562600"/>
            <a:ext cx="3386138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onstantia" pitchFamily="18" charset="0"/>
              </a:rPr>
              <a:t>INCREASED LOCALIZED</a:t>
            </a:r>
          </a:p>
          <a:p>
            <a:r>
              <a:rPr lang="en-US" b="1" dirty="0">
                <a:latin typeface="Constantia" pitchFamily="18" charset="0"/>
              </a:rPr>
              <a:t>DRY SPOTS &amp; DROUGHT STRESS CHALLENGES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My Documents\My Pictures\Adobe\Digital Camera Photos\2008-06-07-1434-47\IMG_0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33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SALINE SALINITY SYMPTOMS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hlink"/>
                </a:solidFill>
              </a:rPr>
              <a:t>  </a:t>
            </a:r>
            <a:r>
              <a:rPr lang="en-US" sz="4800" b="1" dirty="0" smtClean="0">
                <a:solidFill>
                  <a:srgbClr val="FFC000"/>
                </a:solidFill>
              </a:rPr>
              <a:t>Reasons to Fertilize with Salinity Challenges</a:t>
            </a:r>
          </a:p>
        </p:txBody>
      </p:sp>
      <p:sp>
        <p:nvSpPr>
          <p:cNvPr id="697349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Basic nutrition</a:t>
            </a:r>
          </a:p>
          <a:p>
            <a:pPr eaLnBrk="1" hangingPunct="1"/>
            <a:r>
              <a:rPr lang="en-US" sz="2800" b="1" dirty="0" smtClean="0">
                <a:solidFill>
                  <a:srgbClr val="FFC000"/>
                </a:solidFill>
              </a:rPr>
              <a:t>Correct imbalances (foliar/root uptake, soil available, actual plant uptake, cultivar requirements)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Correct leaching losses in soils</a:t>
            </a:r>
          </a:p>
          <a:p>
            <a:pPr eaLnBrk="1" hangingPunct="1"/>
            <a:r>
              <a:rPr lang="en-US" sz="2800" b="1" dirty="0" smtClean="0">
                <a:solidFill>
                  <a:srgbClr val="FFC000"/>
                </a:solidFill>
              </a:rPr>
              <a:t>Activate plant stress tolerance mechanisms (salinity, wear/traffic, drought, high temperature, winter hardiness)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Adjust soil chemical problems (pH, </a:t>
            </a:r>
            <a:r>
              <a:rPr lang="en-US" sz="2800" b="1" dirty="0" err="1" smtClean="0">
                <a:solidFill>
                  <a:schemeClr val="bg1"/>
                </a:solidFill>
              </a:rPr>
              <a:t>sodic</a:t>
            </a:r>
            <a:r>
              <a:rPr lang="en-US" sz="2800" b="1" dirty="0" smtClean="0">
                <a:solidFill>
                  <a:schemeClr val="bg1"/>
                </a:solidFill>
              </a:rPr>
              <a:t>, acid </a:t>
            </a:r>
            <a:r>
              <a:rPr lang="en-US" sz="2800" b="1" dirty="0" smtClean="0">
                <a:solidFill>
                  <a:schemeClr val="bg1"/>
                </a:solidFill>
              </a:rPr>
              <a:t>sulfate, acid injection)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FFC000"/>
                </a:solidFill>
              </a:rPr>
              <a:t>Regulate plant growth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Documents\My Pictures\IM000128glad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My Documents\My Pictures\IM000134glad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My Documents\My Pictures\IM000135glade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My Documents\My Pictures\gcmiscpics1\PICT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4114800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RE-SOD </a:t>
            </a:r>
            <a:r>
              <a:rPr lang="en-US" dirty="0" smtClean="0">
                <a:solidFill>
                  <a:schemeClr val="bg1"/>
                </a:solidFill>
              </a:rPr>
              <a:t>PROBLEM AREA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   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Mobility of nutrients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       internally in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        </a:t>
            </a:r>
            <a:r>
              <a:rPr 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turfgrass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plant </a:t>
            </a:r>
          </a:p>
        </p:txBody>
      </p:sp>
      <p:sp>
        <p:nvSpPr>
          <p:cNvPr id="551941" name="Rectangle 5"/>
          <p:cNvSpPr>
            <a:spLocks noRot="1"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Mobile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: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N, P, K, Mg,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Cl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, Na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Somewhat mobile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: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S, Cu, Mo, Zn, 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Salt Mobility in  Soil: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Mobile—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SO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K     Intermediate-- Mg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Least—Na, CO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3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HCO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3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1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1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1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1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1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1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4" name="Rectangle 4"/>
          <p:cNvSpPr>
            <a:spLocks noRot="1" noChangeArrowheads="1"/>
          </p:cNvSpPr>
          <p:nvPr/>
        </p:nvSpPr>
        <p:spPr bwMode="auto">
          <a:xfrm>
            <a:off x="457200" y="0"/>
            <a:ext cx="8385175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Calcium product release</a:t>
            </a:r>
          </a:p>
        </p:txBody>
      </p:sp>
      <p:sp>
        <p:nvSpPr>
          <p:cNvPr id="696325" name="Rectangle 5"/>
          <p:cNvSpPr>
            <a:spLocks noRot="1"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Fast Release/Solubility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(foliar application for foliar uptake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)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                                            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**Calcium nitrate                                                                   **Calcium chloride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**Calcium acetate                                                               **Calcium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gluconate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/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glucoheptonate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                                        **Ca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complexed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with sugar alcohols or amino acids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Intermediate Release/Solubility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(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only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root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uptake)                                                                  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**Calcium sulfate (gypsum)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**Calcium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thiosulfate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Slow Release/Solubility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(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liquid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/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granular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application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;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only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root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uptake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)                         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**Calcium hydroxide or oxide                                                     **Calcium carbonate (lime)                                                  **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Phospho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-gypsum                                                               **Dolomite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**Calcium silicate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**Calcium sulfate anhydrite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Extremely slow release/very low solubility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  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**Powdered coral                                                            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      REMOVING EXCESS SODIUM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      ACCUMULATED IN THE SOIL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105400"/>
          </a:xfrm>
          <a:solidFill>
            <a:schemeClr val="tx2">
              <a:alpha val="49001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/>
              <a:t>Granular lime or gypsum </a:t>
            </a:r>
            <a:r>
              <a:rPr lang="en-US" sz="2800" b="1" u="sng" dirty="0" smtClean="0"/>
              <a:t>SOIL </a:t>
            </a:r>
            <a:r>
              <a:rPr lang="en-US" sz="2800" b="1" dirty="0" smtClean="0"/>
              <a:t>additions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Reaction:  Extra </a:t>
            </a:r>
            <a:r>
              <a:rPr lang="en-US" sz="2800" b="1" u="sng" dirty="0" smtClean="0">
                <a:solidFill>
                  <a:srgbClr val="FFFF00"/>
                </a:solidFill>
              </a:rPr>
              <a:t>AVAILABLE Ca </a:t>
            </a:r>
            <a:r>
              <a:rPr lang="en-US" sz="2800" b="1" dirty="0" smtClean="0">
                <a:solidFill>
                  <a:srgbClr val="FFFF00"/>
                </a:solidFill>
              </a:rPr>
              <a:t>displaces Na on the </a:t>
            </a:r>
            <a:r>
              <a:rPr lang="en-US" sz="2800" b="1" dirty="0" err="1" smtClean="0">
                <a:solidFill>
                  <a:srgbClr val="FFFF00"/>
                </a:solidFill>
              </a:rPr>
              <a:t>cation</a:t>
            </a:r>
            <a:r>
              <a:rPr lang="en-US" sz="2800" b="1" dirty="0" smtClean="0">
                <a:solidFill>
                  <a:srgbClr val="FFFF00"/>
                </a:solidFill>
              </a:rPr>
              <a:t> exchange sites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/>
              <a:t>Acidification (acid injection or sulfur generator or acid forming fertilizers)—Reaction:  provides free sulfates &amp; reduces bicarbonates (maximum ~50%), freeing up previously </a:t>
            </a:r>
            <a:r>
              <a:rPr lang="en-US" sz="2800" b="1" dirty="0" err="1" smtClean="0"/>
              <a:t>complexed</a:t>
            </a:r>
            <a:r>
              <a:rPr lang="en-US" sz="2800" b="1" dirty="0" smtClean="0"/>
              <a:t> elements (Ca, Mg, P, Na); releases available Ca to counter excess Na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Displaced Na binds with the sulfates or carbonates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/>
              <a:t>Sodium sulfate &amp; sodium carbonate/bicarbonate compounds are leachable compounds with good irrigation management &amp; adequate infiltration/ percolation rates down through the soil profile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Caution when acidifying calcareous sands or with heavy thatch layer in native soils!!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rgbClr val="FFC000"/>
                </a:solidFill>
              </a:rPr>
              <a:t>FERTILIZER SALT INDICES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Potassium chloride   116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Ammonium nitrate   105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Sodium nitrate           100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Urea                                75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Potassium nitrate       74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Ammonium sulfate   69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Ammonia                      47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Potassium sulfate       46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800600" cy="52578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Potassium magnesium sulfate   </a:t>
            </a:r>
            <a:r>
              <a:rPr lang="en-US" b="1" dirty="0" smtClean="0">
                <a:solidFill>
                  <a:schemeClr val="bg1"/>
                </a:solidFill>
              </a:rPr>
              <a:t>43</a:t>
            </a:r>
          </a:p>
          <a:p>
            <a:pPr eaLnBrk="1" hangingPunct="1"/>
            <a:r>
              <a:rPr lang="en-US" sz="2400" b="1" dirty="0" err="1" smtClean="0">
                <a:solidFill>
                  <a:schemeClr val="bg1"/>
                </a:solidFill>
              </a:rPr>
              <a:t>Diammonium</a:t>
            </a:r>
            <a:r>
              <a:rPr lang="en-US" sz="2400" b="1" dirty="0" smtClean="0">
                <a:solidFill>
                  <a:schemeClr val="bg1"/>
                </a:solidFill>
              </a:rPr>
              <a:t> phosphate  </a:t>
            </a:r>
            <a:r>
              <a:rPr lang="en-US" b="1" dirty="0" smtClean="0">
                <a:solidFill>
                  <a:schemeClr val="bg1"/>
                </a:solidFill>
              </a:rPr>
              <a:t>34</a:t>
            </a:r>
          </a:p>
          <a:p>
            <a:pPr eaLnBrk="1" hangingPunct="1"/>
            <a:r>
              <a:rPr lang="en-US" sz="2000" b="1" dirty="0" err="1" smtClean="0">
                <a:solidFill>
                  <a:schemeClr val="bg1"/>
                </a:solidFill>
              </a:rPr>
              <a:t>Monoammonium</a:t>
            </a:r>
            <a:r>
              <a:rPr lang="en-US" sz="2000" b="1" dirty="0" smtClean="0">
                <a:solidFill>
                  <a:schemeClr val="bg1"/>
                </a:solidFill>
              </a:rPr>
              <a:t> phosphate      </a:t>
            </a:r>
            <a:r>
              <a:rPr lang="en-US" b="1" dirty="0" smtClean="0">
                <a:solidFill>
                  <a:schemeClr val="bg1"/>
                </a:solidFill>
              </a:rPr>
              <a:t>30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Ordinary superphosphate   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</a:p>
          <a:p>
            <a:pPr eaLnBrk="1" hangingPunct="1"/>
            <a:r>
              <a:rPr lang="en-US" sz="2000" b="1" dirty="0" err="1" smtClean="0">
                <a:solidFill>
                  <a:schemeClr val="bg1"/>
                </a:solidFill>
              </a:rPr>
              <a:t>Monopotassium</a:t>
            </a:r>
            <a:r>
              <a:rPr lang="en-US" sz="2000" b="1" dirty="0" smtClean="0">
                <a:solidFill>
                  <a:schemeClr val="bg1"/>
                </a:solidFill>
              </a:rPr>
              <a:t> phosphate           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Gypsum                                 8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Limestone                             5    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Natural organic </a:t>
            </a:r>
            <a:r>
              <a:rPr lang="en-US" sz="2000" b="1" dirty="0" smtClean="0">
                <a:solidFill>
                  <a:schemeClr val="bg1"/>
                </a:solidFill>
              </a:rPr>
              <a:t>(5% N)         </a:t>
            </a:r>
            <a:r>
              <a:rPr lang="en-US" b="1" dirty="0" smtClean="0">
                <a:solidFill>
                  <a:schemeClr val="bg1"/>
                </a:solidFill>
              </a:rPr>
              <a:t>3.5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Dolomite                               1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          </a:t>
            </a:r>
            <a:r>
              <a:rPr lang="en-US" b="1" dirty="0" smtClean="0">
                <a:solidFill>
                  <a:srgbClr val="FFC000"/>
                </a:solidFill>
              </a:rPr>
              <a:t>ACIDIFYING FERTILIZERS</a:t>
            </a:r>
          </a:p>
        </p:txBody>
      </p:sp>
      <p:sp>
        <p:nvSpPr>
          <p:cNvPr id="18944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4497388" cy="990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FFC000"/>
                </a:solidFill>
              </a:rPr>
              <a:t>Calcium carbonate equivalent    per 100 lbs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514600"/>
            <a:ext cx="4497388" cy="4343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Pure sulfur                         313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Anhydrous ammonia     148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Sulfur coated urea           119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Ammonium sulfate         110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Polymer/sulfur coated urea   </a:t>
            </a:r>
            <a:r>
              <a:rPr lang="en-US" b="1" dirty="0" smtClean="0">
                <a:solidFill>
                  <a:schemeClr val="bg1"/>
                </a:solidFill>
              </a:rPr>
              <a:t>105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Urea                                      84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Polymer coated urea       80</a:t>
            </a:r>
          </a:p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Ureaform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68</a:t>
            </a:r>
          </a:p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Diammonium</a:t>
            </a:r>
            <a:r>
              <a:rPr lang="en-US" b="1" dirty="0" smtClean="0">
                <a:solidFill>
                  <a:schemeClr val="bg1"/>
                </a:solidFill>
              </a:rPr>
              <a:t> phosphate  64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Ammonium nitrate         59 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894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498975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>
                <a:solidFill>
                  <a:srgbClr val="FFC000"/>
                </a:solidFill>
              </a:rPr>
              <a:t>Calcium carbonate equivalent per 100 lbs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4343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IBDU                                       57</a:t>
            </a:r>
          </a:p>
          <a:p>
            <a:pPr eaLnBrk="1" hangingPunct="1"/>
            <a:r>
              <a:rPr lang="en-US" sz="2000" b="1" dirty="0" err="1" smtClean="0">
                <a:solidFill>
                  <a:schemeClr val="bg1"/>
                </a:solidFill>
              </a:rPr>
              <a:t>Monoammonium</a:t>
            </a:r>
            <a:r>
              <a:rPr lang="en-US" sz="2000" b="1" dirty="0" smtClean="0">
                <a:solidFill>
                  <a:schemeClr val="bg1"/>
                </a:solidFill>
              </a:rPr>
              <a:t> phosphate   </a:t>
            </a:r>
            <a:r>
              <a:rPr lang="en-US" b="1" dirty="0" smtClean="0">
                <a:solidFill>
                  <a:schemeClr val="bg1"/>
                </a:solidFill>
              </a:rPr>
              <a:t>56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Activated sewage sludge   10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2400" b="1" u="sng" dirty="0" smtClean="0">
                <a:solidFill>
                  <a:srgbClr val="FFC000"/>
                </a:solidFill>
              </a:rPr>
              <a:t>Relative </a:t>
            </a:r>
            <a:r>
              <a:rPr lang="en-US" sz="2400" b="1" u="sng" dirty="0" err="1" smtClean="0">
                <a:solidFill>
                  <a:srgbClr val="FFC000"/>
                </a:solidFill>
              </a:rPr>
              <a:t>basicity</a:t>
            </a:r>
            <a:r>
              <a:rPr lang="en-US" sz="2400" b="1" u="sng" dirty="0" smtClean="0">
                <a:solidFill>
                  <a:srgbClr val="FFC000"/>
                </a:solidFill>
              </a:rPr>
              <a:t> products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Dolomite                            109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Limestone                          100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Sodium nitrate                   29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Potassium nitrate              26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Calcium nitrate                  20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SALINITY IMPACT ON A TURFGRASS ECOSYSTEM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From irrigation water:  salt ion foliar adsorption: Na, </a:t>
            </a:r>
            <a:r>
              <a:rPr lang="en-US" b="1" dirty="0" err="1" smtClean="0"/>
              <a:t>Cl</a:t>
            </a:r>
            <a:r>
              <a:rPr lang="en-US" b="1" dirty="0" smtClean="0"/>
              <a:t>, Mg, S </a:t>
            </a:r>
          </a:p>
          <a:p>
            <a:endParaRPr lang="en-US" b="1" dirty="0" smtClean="0"/>
          </a:p>
          <a:p>
            <a:r>
              <a:rPr lang="en-US" b="1" dirty="0" smtClean="0"/>
              <a:t>Salt compound (HCO3, CO3, SO4) accumulation in the soil profile</a:t>
            </a:r>
          </a:p>
          <a:p>
            <a:endParaRPr lang="en-US" b="1" dirty="0" smtClean="0"/>
          </a:p>
          <a:p>
            <a:r>
              <a:rPr lang="en-US" b="1" dirty="0" smtClean="0"/>
              <a:t>Loss of turf root hairs &amp; total root </a:t>
            </a:r>
            <a:r>
              <a:rPr lang="en-US" b="1" dirty="0" err="1" smtClean="0"/>
              <a:t>volume</a:t>
            </a:r>
            <a:r>
              <a:rPr lang="en-US" b="1" dirty="0" err="1" smtClean="0">
                <a:sym typeface="Wingdings" pitchFamily="2" charset="2"/>
              </a:rPr>
              <a:t>reduced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cytokinin</a:t>
            </a:r>
            <a:r>
              <a:rPr lang="en-US" b="1" dirty="0" smtClean="0">
                <a:sym typeface="Wingdings" pitchFamily="2" charset="2"/>
              </a:rPr>
              <a:t> production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Disruption in soil availability of critical nutrients:  deficiency symptoms in canopy </a:t>
            </a:r>
          </a:p>
          <a:p>
            <a:endParaRPr lang="en-US" b="1" dirty="0" smtClean="0"/>
          </a:p>
          <a:p>
            <a:r>
              <a:rPr lang="en-US" b="1" dirty="0" smtClean="0"/>
              <a:t>Soil CEC sites competition between salts (Na, Mg) &amp; nutrients (K)</a:t>
            </a:r>
          </a:p>
          <a:p>
            <a:endParaRPr lang="en-US" b="1" dirty="0" smtClean="0"/>
          </a:p>
          <a:p>
            <a:r>
              <a:rPr lang="en-US" b="1" dirty="0" smtClean="0"/>
              <a:t>Increased soil borne disease problems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y Documents\My Pictures\Adobe\Digital Camera Photos\2010-04-24-0902-15\IMG_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6324600"/>
            <a:ext cx="4889500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SALINITY IS A WHOLE-ECOSYSTEMS ISSUE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843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MUST FIX THE SOIL INFRASTRUCTURE PROBLEM BEFORE REPLANTING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C:\My Documents\My Pictures\sisupremeaircraftcarri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My Pictures\Jan2006\PICT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0" y="5562600"/>
            <a:ext cx="269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SALINE SOIL STRESS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9050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SOLUBLE SALT TYPES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IN IRRIGATION WATER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8686800" cy="4648200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Salt ions &amp; compounds---Na</a:t>
            </a:r>
            <a:r>
              <a:rPr lang="en-US" sz="2000" b="1" dirty="0" smtClean="0"/>
              <a:t>+, </a:t>
            </a:r>
            <a:r>
              <a:rPr lang="en-US" b="1" dirty="0" smtClean="0"/>
              <a:t>Ca++, Mg++, K+, B+++,SO4-, NO3-, </a:t>
            </a:r>
            <a:r>
              <a:rPr lang="en-US" b="1" dirty="0" err="1" smtClean="0"/>
              <a:t>Cl</a:t>
            </a:r>
            <a:r>
              <a:rPr lang="en-US" b="1" dirty="0" smtClean="0"/>
              <a:t>-, HCO3-, CO3-2</a:t>
            </a:r>
          </a:p>
          <a:p>
            <a:endParaRPr lang="en-US" b="1" dirty="0" smtClean="0"/>
          </a:p>
          <a:p>
            <a:r>
              <a:rPr lang="en-US" b="1" dirty="0" smtClean="0"/>
              <a:t>Soluble salts---</a:t>
            </a:r>
            <a:r>
              <a:rPr lang="en-US" b="1" dirty="0" err="1" smtClean="0"/>
              <a:t>KCl</a:t>
            </a:r>
            <a:r>
              <a:rPr lang="en-US" b="1" dirty="0" smtClean="0"/>
              <a:t>, Na2SO4, K2SO4, CaCl2, NaCO3, MgCO3, others</a:t>
            </a:r>
          </a:p>
          <a:p>
            <a:endParaRPr lang="en-US" b="1" dirty="0" smtClean="0"/>
          </a:p>
          <a:p>
            <a:r>
              <a:rPr lang="en-US" b="1" dirty="0" smtClean="0"/>
              <a:t>Less soluble salts---CaSO4, CaCO3, </a:t>
            </a:r>
            <a:r>
              <a:rPr lang="en-US" b="1" dirty="0" smtClean="0"/>
              <a:t>CaHCO3, </a:t>
            </a:r>
            <a:r>
              <a:rPr lang="en-US" b="1" dirty="0" smtClean="0"/>
              <a:t>others  </a:t>
            </a:r>
            <a:r>
              <a:rPr lang="en-US" b="1" dirty="0" smtClean="0"/>
              <a:t>(all root adsorbed</a:t>
            </a:r>
            <a:r>
              <a:rPr lang="en-US" b="1" dirty="0" smtClean="0"/>
              <a:t>)            (</a:t>
            </a:r>
            <a:r>
              <a:rPr lang="en-US" b="1" dirty="0" smtClean="0"/>
              <a:t>Dolomite, calcium sulfate anhydrite)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Note:  irrigation water must contain at least 20 </a:t>
            </a:r>
            <a:r>
              <a:rPr lang="en-US" b="1" dirty="0" err="1" smtClean="0"/>
              <a:t>ppm</a:t>
            </a:r>
            <a:r>
              <a:rPr lang="en-US" b="1" dirty="0" smtClean="0"/>
              <a:t> or 1 </a:t>
            </a:r>
            <a:r>
              <a:rPr lang="en-US" b="1" dirty="0" err="1" smtClean="0"/>
              <a:t>meq</a:t>
            </a:r>
            <a:r>
              <a:rPr lang="en-US" b="1" dirty="0" smtClean="0"/>
              <a:t>/l calcium for proper soil surface infiltration &amp; percolation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dirty="0" smtClean="0"/>
              <a:t>    </a:t>
            </a:r>
            <a:r>
              <a:rPr lang="en-US" b="1" dirty="0" smtClean="0">
                <a:solidFill>
                  <a:srgbClr val="FFC000"/>
                </a:solidFill>
              </a:rPr>
              <a:t>Salts In Irrigation Water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4187825" cy="2590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chemeClr val="bg1"/>
                </a:solidFill>
              </a:rPr>
              <a:t>Cations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rgbClr val="FFC000"/>
                </a:solidFill>
              </a:rPr>
              <a:t>F.P.*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Calcium (Ca</a:t>
            </a:r>
            <a:r>
              <a:rPr lang="en-US" b="1" baseline="30000" dirty="0" smtClean="0">
                <a:solidFill>
                  <a:schemeClr val="bg1"/>
                </a:solidFill>
              </a:rPr>
              <a:t>++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b="1" dirty="0" smtClean="0">
                <a:solidFill>
                  <a:schemeClr val="bg1"/>
                </a:solidFill>
              </a:rPr>
              <a:t>43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Magnesium (Mg</a:t>
            </a:r>
            <a:r>
              <a:rPr lang="en-US" b="1" baseline="30000" dirty="0" smtClean="0">
                <a:solidFill>
                  <a:schemeClr val="bg1"/>
                </a:solidFill>
              </a:rPr>
              <a:t>++</a:t>
            </a:r>
            <a:r>
              <a:rPr lang="en-US" b="1" dirty="0" smtClean="0">
                <a:solidFill>
                  <a:schemeClr val="bg1"/>
                </a:solidFill>
              </a:rPr>
              <a:t>)  27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Sodium (Na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)             1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Potassium (K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)          1.7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9788" y="1905000"/>
            <a:ext cx="4037012" cy="46482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Anions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Carbonates (CO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--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Bicarbonates (</a:t>
            </a:r>
            <a:r>
              <a:rPr lang="en-US" b="1" dirty="0" smtClean="0">
                <a:solidFill>
                  <a:schemeClr val="bg1"/>
                </a:solidFill>
              </a:rPr>
              <a:t>HCO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Chlorides (</a:t>
            </a:r>
            <a:r>
              <a:rPr lang="en-US" b="1" dirty="0" err="1" smtClean="0">
                <a:solidFill>
                  <a:schemeClr val="bg1"/>
                </a:solidFill>
              </a:rPr>
              <a:t>Cl</a:t>
            </a:r>
            <a:r>
              <a:rPr lang="en-US" b="1" baseline="30000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Sulfates (</a:t>
            </a:r>
            <a:r>
              <a:rPr lang="en-US" b="1" dirty="0" smtClean="0">
                <a:solidFill>
                  <a:schemeClr val="bg1"/>
                </a:solidFill>
              </a:rPr>
              <a:t>SO</a:t>
            </a:r>
            <a:r>
              <a:rPr lang="en-US" b="1" baseline="-25000" dirty="0" smtClean="0">
                <a:solidFill>
                  <a:schemeClr val="bg1"/>
                </a:solidFill>
              </a:rPr>
              <a:t>4</a:t>
            </a:r>
            <a:r>
              <a:rPr lang="en-US" b="1" baseline="30000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Nitrates (NO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*F.P.=Flocculating power in the soil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405" name="AutoShape 6"/>
          <p:cNvSpPr>
            <a:spLocks noChangeArrowheads="1"/>
          </p:cNvSpPr>
          <p:nvPr/>
        </p:nvSpPr>
        <p:spPr bwMode="auto">
          <a:xfrm>
            <a:off x="685800" y="4876800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chemeClr val="tx1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AutoShape 8"/>
          <p:cNvSpPr>
            <a:spLocks noChangeArrowheads="1"/>
          </p:cNvSpPr>
          <p:nvPr/>
        </p:nvSpPr>
        <p:spPr bwMode="auto">
          <a:xfrm>
            <a:off x="1752600" y="4876800"/>
            <a:ext cx="9144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600" y="10800"/>
                </a:moveTo>
                <a:cubicBezTo>
                  <a:pt x="3600" y="14776"/>
                  <a:pt x="6824" y="18000"/>
                  <a:pt x="10800" y="18000"/>
                </a:cubicBezTo>
                <a:cubicBezTo>
                  <a:pt x="14776" y="18000"/>
                  <a:pt x="18000" y="14776"/>
                  <a:pt x="18000" y="10800"/>
                </a:cubicBezTo>
                <a:cubicBezTo>
                  <a:pt x="18000" y="6824"/>
                  <a:pt x="14776" y="3600"/>
                  <a:pt x="10800" y="3600"/>
                </a:cubicBezTo>
                <a:cubicBezTo>
                  <a:pt x="6824" y="3600"/>
                  <a:pt x="3600" y="6824"/>
                  <a:pt x="3600" y="10800"/>
                </a:cubicBezTo>
                <a:close/>
              </a:path>
            </a:pathLst>
          </a:custGeom>
          <a:solidFill>
            <a:schemeClr val="tx1">
              <a:alpha val="74901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AutoShape 9"/>
          <p:cNvSpPr>
            <a:spLocks noChangeArrowheads="1"/>
          </p:cNvSpPr>
          <p:nvPr/>
        </p:nvSpPr>
        <p:spPr bwMode="auto">
          <a:xfrm>
            <a:off x="2819400" y="4876800"/>
            <a:ext cx="9906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75" y="10800"/>
                </a:moveTo>
                <a:cubicBezTo>
                  <a:pt x="7575" y="12581"/>
                  <a:pt x="9019" y="14025"/>
                  <a:pt x="10800" y="14025"/>
                </a:cubicBezTo>
                <a:cubicBezTo>
                  <a:pt x="12581" y="14025"/>
                  <a:pt x="14025" y="12581"/>
                  <a:pt x="14025" y="10800"/>
                </a:cubicBezTo>
                <a:cubicBezTo>
                  <a:pt x="14025" y="9019"/>
                  <a:pt x="12581" y="7575"/>
                  <a:pt x="10800" y="7575"/>
                </a:cubicBezTo>
                <a:cubicBezTo>
                  <a:pt x="9019" y="7575"/>
                  <a:pt x="7575" y="9019"/>
                  <a:pt x="7575" y="10800"/>
                </a:cubicBezTo>
                <a:close/>
              </a:path>
            </a:pathLst>
          </a:custGeom>
          <a:solidFill>
            <a:schemeClr val="tx1">
              <a:alpha val="74901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Text Box 10"/>
          <p:cNvSpPr txBox="1">
            <a:spLocks noChangeArrowheads="1"/>
          </p:cNvSpPr>
          <p:nvPr/>
        </p:nvSpPr>
        <p:spPr bwMode="auto">
          <a:xfrm>
            <a:off x="685800" y="5791200"/>
            <a:ext cx="38100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</a:rPr>
              <a:t>Ca</a:t>
            </a:r>
            <a:r>
              <a:rPr lang="en-US" sz="2800" b="1" baseline="30000" dirty="0">
                <a:latin typeface="Times New Roman" pitchFamily="18" charset="0"/>
              </a:rPr>
              <a:t>++</a:t>
            </a:r>
            <a:r>
              <a:rPr lang="en-US" sz="2800" b="1" dirty="0">
                <a:latin typeface="Times New Roman" pitchFamily="18" charset="0"/>
              </a:rPr>
              <a:t>    Mg</a:t>
            </a:r>
            <a:r>
              <a:rPr lang="en-US" sz="2800" b="1" baseline="30000" dirty="0">
                <a:latin typeface="Times New Roman" pitchFamily="18" charset="0"/>
              </a:rPr>
              <a:t>++</a:t>
            </a:r>
            <a:r>
              <a:rPr lang="en-US" sz="2800" b="1" dirty="0">
                <a:latin typeface="Times New Roman" pitchFamily="18" charset="0"/>
              </a:rPr>
              <a:t>    Na</a:t>
            </a:r>
            <a:r>
              <a:rPr lang="en-US" sz="2800" b="1" baseline="30000" dirty="0">
                <a:latin typeface="Times New Roman" pitchFamily="18" charset="0"/>
              </a:rPr>
              <a:t>+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 baseline="30000" dirty="0">
                <a:latin typeface="Times New Roman" pitchFamily="18" charset="0"/>
              </a:rPr>
              <a:t>Relative Ion Size and Water Films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76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SALT MOBILITY IN THE SOIL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HIGHLY MOBILE:  </a:t>
            </a:r>
            <a:r>
              <a:rPr lang="en-US" sz="3200" b="1" dirty="0" err="1" smtClean="0"/>
              <a:t>Cl</a:t>
            </a:r>
            <a:r>
              <a:rPr lang="en-US" sz="3200" b="1" dirty="0" smtClean="0"/>
              <a:t>, SO4, K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/>
              <a:t>INTERMEDIATE MOBILITY:  Mg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/>
              <a:t>LEAST MOBILE:  Na, CO3, HCO3</a:t>
            </a:r>
            <a:endParaRPr lang="en-US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8478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C000"/>
                </a:solidFill>
              </a:rPr>
              <a:t>THRESHOLD CRITICAL SALINITY COMPONENTS IN IRRIGATION WATER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  <a:solidFill>
            <a:schemeClr val="tx2"/>
          </a:solidFill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Sodium               125 </a:t>
            </a:r>
            <a:r>
              <a:rPr lang="en-US" b="1" dirty="0" err="1" smtClean="0">
                <a:solidFill>
                  <a:schemeClr val="bg1"/>
                </a:solidFill>
              </a:rPr>
              <a:t>ppm</a:t>
            </a:r>
            <a:r>
              <a:rPr lang="en-US" b="1" dirty="0" smtClean="0">
                <a:solidFill>
                  <a:schemeClr val="bg1"/>
                </a:solidFill>
              </a:rPr>
              <a:t>           5.43 </a:t>
            </a:r>
            <a:r>
              <a:rPr lang="en-US" b="1" dirty="0" err="1" smtClean="0">
                <a:solidFill>
                  <a:schemeClr val="bg1"/>
                </a:solidFill>
              </a:rPr>
              <a:t>meq</a:t>
            </a:r>
            <a:r>
              <a:rPr lang="en-US" b="1" dirty="0" smtClean="0">
                <a:solidFill>
                  <a:schemeClr val="bg1"/>
                </a:solidFill>
              </a:rPr>
              <a:t>/L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Bicarbonates     120 </a:t>
            </a:r>
            <a:r>
              <a:rPr lang="en-US" b="1" dirty="0" err="1" smtClean="0">
                <a:solidFill>
                  <a:schemeClr val="bg1"/>
                </a:solidFill>
              </a:rPr>
              <a:t>ppm</a:t>
            </a:r>
            <a:r>
              <a:rPr lang="en-US" b="1" dirty="0" smtClean="0">
                <a:solidFill>
                  <a:schemeClr val="bg1"/>
                </a:solidFill>
              </a:rPr>
              <a:t>       ~2.00 </a:t>
            </a:r>
            <a:r>
              <a:rPr lang="en-US" b="1" dirty="0" err="1" smtClean="0">
                <a:solidFill>
                  <a:schemeClr val="bg1"/>
                </a:solidFill>
              </a:rPr>
              <a:t>meq</a:t>
            </a:r>
            <a:r>
              <a:rPr lang="en-US" b="1" dirty="0" smtClean="0">
                <a:solidFill>
                  <a:schemeClr val="bg1"/>
                </a:solidFill>
              </a:rPr>
              <a:t>/L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Chlorides           &gt;355 </a:t>
            </a:r>
            <a:r>
              <a:rPr lang="en-US" b="1" dirty="0" err="1" smtClean="0">
                <a:solidFill>
                  <a:schemeClr val="bg1"/>
                </a:solidFill>
              </a:rPr>
              <a:t>ppm</a:t>
            </a:r>
            <a:r>
              <a:rPr lang="en-US" b="1" dirty="0" smtClean="0">
                <a:solidFill>
                  <a:schemeClr val="bg1"/>
                </a:solidFill>
              </a:rPr>
              <a:t>      &gt;10.0 </a:t>
            </a:r>
            <a:r>
              <a:rPr lang="en-US" b="1" dirty="0" err="1" smtClean="0">
                <a:solidFill>
                  <a:schemeClr val="bg1"/>
                </a:solidFill>
              </a:rPr>
              <a:t>meq</a:t>
            </a:r>
            <a:r>
              <a:rPr lang="en-US" b="1" dirty="0" smtClean="0">
                <a:solidFill>
                  <a:schemeClr val="bg1"/>
                </a:solidFill>
              </a:rPr>
              <a:t>/L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Sulfates               180 </a:t>
            </a:r>
            <a:r>
              <a:rPr lang="en-US" b="1" dirty="0" err="1" smtClean="0">
                <a:solidFill>
                  <a:schemeClr val="bg1"/>
                </a:solidFill>
              </a:rPr>
              <a:t>ppm</a:t>
            </a:r>
            <a:r>
              <a:rPr lang="en-US" b="1" dirty="0" smtClean="0">
                <a:solidFill>
                  <a:schemeClr val="bg1"/>
                </a:solidFill>
              </a:rPr>
              <a:t>          1.36 </a:t>
            </a:r>
            <a:r>
              <a:rPr lang="en-US" b="1" dirty="0" err="1" smtClean="0">
                <a:solidFill>
                  <a:schemeClr val="bg1"/>
                </a:solidFill>
              </a:rPr>
              <a:t>meq</a:t>
            </a:r>
            <a:r>
              <a:rPr lang="en-US" b="1" dirty="0" smtClean="0">
                <a:solidFill>
                  <a:schemeClr val="bg1"/>
                </a:solidFill>
              </a:rPr>
              <a:t>/L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TDS                     &gt;1000 (BG) -&gt;1500 </a:t>
            </a:r>
            <a:r>
              <a:rPr lang="en-US" b="1" dirty="0" err="1" smtClean="0">
                <a:solidFill>
                  <a:schemeClr val="bg1"/>
                </a:solidFill>
              </a:rPr>
              <a:t>ppm</a:t>
            </a:r>
            <a:r>
              <a:rPr lang="en-US" b="1" dirty="0" smtClean="0">
                <a:solidFill>
                  <a:schemeClr val="bg1"/>
                </a:solidFill>
              </a:rPr>
              <a:t> (SP)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Calcium             &gt;20 </a:t>
            </a:r>
            <a:r>
              <a:rPr lang="en-US" b="1" dirty="0" err="1" smtClean="0">
                <a:solidFill>
                  <a:schemeClr val="bg1"/>
                </a:solidFill>
              </a:rPr>
              <a:t>ppm</a:t>
            </a:r>
            <a:r>
              <a:rPr lang="en-US" b="1" dirty="0" smtClean="0">
                <a:solidFill>
                  <a:schemeClr val="bg1"/>
                </a:solidFill>
              </a:rPr>
              <a:t>          &gt;1.0 </a:t>
            </a:r>
            <a:r>
              <a:rPr lang="en-US" b="1" dirty="0" err="1" smtClean="0">
                <a:solidFill>
                  <a:schemeClr val="bg1"/>
                </a:solidFill>
              </a:rPr>
              <a:t>meq</a:t>
            </a:r>
            <a:r>
              <a:rPr lang="en-US" b="1" dirty="0" smtClean="0">
                <a:solidFill>
                  <a:schemeClr val="bg1"/>
                </a:solidFill>
              </a:rPr>
              <a:t>/L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AT ANY POINT IN TIME</a:t>
            </a:r>
            <a:r>
              <a:rPr lang="en-US" b="1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THE BEST SOIL SALINITY IMPACT WILL BE YOUR INCOMING IRRIGATION WATER QUALITY COMPOSITION/CONCENTRATION UNLESS YOU HAVE FREQUENT RAINFALL FOR DILUTION.</a:t>
            </a:r>
            <a:endParaRPr lang="en-US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      </a:t>
            </a:r>
            <a:r>
              <a:rPr lang="en-US" sz="4000" b="1" dirty="0" smtClean="0">
                <a:solidFill>
                  <a:srgbClr val="FFC000"/>
                </a:solidFill>
              </a:rPr>
              <a:t>IRRIGATION WATER SUITABILITY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410200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 smtClean="0">
                <a:solidFill>
                  <a:srgbClr val="FFFF00"/>
                </a:solidFill>
              </a:rPr>
              <a:t>IMPACT ON TURF GROWTH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            </a:t>
            </a:r>
            <a:r>
              <a:rPr lang="en-US" sz="1600" b="1" u="sng" dirty="0" smtClean="0">
                <a:solidFill>
                  <a:schemeClr val="bg1"/>
                </a:solidFill>
              </a:rPr>
              <a:t> </a:t>
            </a:r>
            <a:r>
              <a:rPr lang="en-US" sz="1100" b="1" u="sng" dirty="0" smtClean="0">
                <a:solidFill>
                  <a:schemeClr val="bg1"/>
                </a:solidFill>
              </a:rPr>
              <a:t>Acceptable   Potential Problem   Problem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ECw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dS</a:t>
            </a:r>
            <a:r>
              <a:rPr lang="en-US" sz="1600" b="1" dirty="0" smtClean="0">
                <a:solidFill>
                  <a:schemeClr val="bg1"/>
                </a:solidFill>
              </a:rPr>
              <a:t>/m     0-0.75      0.75-3.00         &gt;3.00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TDS  </a:t>
            </a:r>
            <a:r>
              <a:rPr lang="en-US" sz="16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     0-480       480-1950         &gt;1950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 smtClean="0">
                <a:solidFill>
                  <a:srgbClr val="FFFF00"/>
                </a:solidFill>
              </a:rPr>
              <a:t>IMPACT ON SOIL STRUCTURE/ LAYERING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adjSAR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</a:rPr>
              <a:t>meq</a:t>
            </a:r>
            <a:r>
              <a:rPr lang="en-US" sz="1100" b="1" dirty="0" smtClean="0">
                <a:solidFill>
                  <a:schemeClr val="bg1"/>
                </a:solidFill>
              </a:rPr>
              <a:t>/L</a:t>
            </a:r>
            <a:r>
              <a:rPr lang="en-US" sz="1600" b="1" dirty="0" smtClean="0">
                <a:solidFill>
                  <a:schemeClr val="bg1"/>
                </a:solidFill>
              </a:rPr>
              <a:t>      0-6.0    6.0-10.0       &gt;10.0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ECw</a:t>
            </a: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</a:rPr>
              <a:t>dS</a:t>
            </a:r>
            <a:r>
              <a:rPr lang="en-US" sz="1600" b="1" dirty="0" smtClean="0">
                <a:solidFill>
                  <a:schemeClr val="bg1"/>
                </a:solidFill>
              </a:rPr>
              <a:t>/m        &gt;0.50    &lt;0.51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Bicarbonates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            0-122    123-525           &gt;525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meq</a:t>
            </a:r>
            <a:r>
              <a:rPr lang="en-US" sz="1600" b="1" dirty="0" smtClean="0">
                <a:solidFill>
                  <a:schemeClr val="bg1"/>
                </a:solidFill>
              </a:rPr>
              <a:t>/L         0-2.0      2.0-8.61       &gt;8.61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Carbonates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            0-12       13-62              &gt;62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meq</a:t>
            </a:r>
            <a:r>
              <a:rPr lang="en-US" sz="1600" b="1" dirty="0" smtClean="0">
                <a:solidFill>
                  <a:schemeClr val="bg1"/>
                </a:solidFill>
              </a:rPr>
              <a:t>/L         0-0.4    0.43-2.07       &gt;2.07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u="sng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486400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FFFF00"/>
                </a:solidFill>
              </a:rPr>
              <a:t>IMPACT ON ROOTS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smtClean="0"/>
              <a:t>                </a:t>
            </a:r>
            <a:r>
              <a:rPr lang="en-US" sz="1000" b="1" u="sng" dirty="0" smtClean="0">
                <a:solidFill>
                  <a:schemeClr val="bg1"/>
                </a:solidFill>
              </a:rPr>
              <a:t>Acceptable</a:t>
            </a:r>
            <a:r>
              <a:rPr lang="en-US" sz="1000" b="1" dirty="0" smtClean="0">
                <a:solidFill>
                  <a:schemeClr val="bg1"/>
                </a:solidFill>
              </a:rPr>
              <a:t>  </a:t>
            </a:r>
            <a:r>
              <a:rPr lang="en-US" sz="1000" b="1" u="sng" dirty="0" smtClean="0">
                <a:solidFill>
                  <a:schemeClr val="bg1"/>
                </a:solidFill>
              </a:rPr>
              <a:t>Potential Problem    </a:t>
            </a:r>
            <a:r>
              <a:rPr lang="en-US" sz="1000" b="1" u="sng" dirty="0" err="1" smtClean="0">
                <a:solidFill>
                  <a:schemeClr val="bg1"/>
                </a:solidFill>
              </a:rPr>
              <a:t>Problem</a:t>
            </a:r>
            <a:endParaRPr lang="en-US" sz="1000" b="1" u="sng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Sodium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meq</a:t>
            </a:r>
            <a:r>
              <a:rPr lang="en-US" sz="1600" b="1" dirty="0" smtClean="0">
                <a:solidFill>
                  <a:schemeClr val="bg1"/>
                </a:solidFill>
              </a:rPr>
              <a:t>/L  0-2.9     3.0-5.4 3     &gt;5.43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     0-68       69-125        &gt;125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Chloride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    0-140     141-360       &gt;360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 Boron </a:t>
            </a:r>
            <a:r>
              <a:rPr lang="en-US" sz="12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0-05    0.06-2.0      &gt;2.0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</a:rPr>
              <a:t>IMPACT ON FOLIAGE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 smtClean="0"/>
              <a:t>     </a:t>
            </a:r>
            <a:r>
              <a:rPr lang="en-US" sz="1600" b="1" dirty="0" smtClean="0">
                <a:solidFill>
                  <a:schemeClr val="bg1"/>
                </a:solidFill>
              </a:rPr>
              <a:t>Sodium </a:t>
            </a:r>
            <a:r>
              <a:rPr lang="en-US" sz="11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0-70    71-125         &gt;125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    Chloride </a:t>
            </a:r>
            <a:r>
              <a:rPr lang="en-US" sz="1000" b="1" dirty="0" err="1" smtClean="0">
                <a:solidFill>
                  <a:schemeClr val="bg1"/>
                </a:solidFill>
              </a:rPr>
              <a:t>ppm</a:t>
            </a:r>
            <a:r>
              <a:rPr lang="en-US" sz="1600" b="1" dirty="0" smtClean="0">
                <a:solidFill>
                  <a:schemeClr val="bg1"/>
                </a:solidFill>
              </a:rPr>
              <a:t> 0-100  101-305      &gt;305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b="1" u="sng" dirty="0" smtClean="0">
                <a:solidFill>
                  <a:srgbClr val="FFC000"/>
                </a:solidFill>
              </a:rPr>
              <a:t>NOTE:  ABOVE RANGES ARE FOR BERMUDA AND BENTGRASS;  PASPALUM TOLERATES MUCH HIGHER CONCENTRATIONS</a:t>
            </a:r>
            <a:endParaRPr lang="en-US" sz="2000" b="1" u="sng" dirty="0" smtClean="0">
              <a:solidFill>
                <a:srgbClr val="FFC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u="sng" dirty="0" smtClean="0">
                <a:solidFill>
                  <a:srgbClr val="FFC000"/>
                </a:solidFill>
              </a:rPr>
              <a:t>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b="1" dirty="0"/>
          </a:p>
        </p:txBody>
      </p:sp>
      <p:pic>
        <p:nvPicPr>
          <p:cNvPr id="116741" name="Picture 6" descr="C:\My Documents\My Pictures\Adobe\Digital Camera Photos\PICT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648200" y="6857999"/>
            <a:ext cx="44958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1566</Words>
  <Application>Microsoft Office PowerPoint</Application>
  <PresentationFormat>On-screen Show (4:3)</PresentationFormat>
  <Paragraphs>294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Flow</vt:lpstr>
      <vt:lpstr>Worksheet</vt:lpstr>
      <vt:lpstr>      IRRIGATION WATER    QUALITY &amp; BASIC SALINITY                  MANAGEMENT              </vt:lpstr>
      <vt:lpstr>Slide 2</vt:lpstr>
      <vt:lpstr>SALINITY IMPACT ON A TURFGRASS ECOSYSTEM</vt:lpstr>
      <vt:lpstr>Slide 4</vt:lpstr>
      <vt:lpstr>SOLUBLE SALT TYPES IN IRRIGATION WATER</vt:lpstr>
      <vt:lpstr>    Salts In Irrigation Water</vt:lpstr>
      <vt:lpstr>    SALT MOBILITY IN THE SOIL</vt:lpstr>
      <vt:lpstr>    THRESHOLD CRITICAL SALINITY COMPONENTS IN IRRIGATION WATER</vt:lpstr>
      <vt:lpstr>      IRRIGATION WATER SUITABILITY</vt:lpstr>
      <vt:lpstr>IRRIGATION WATER SALT        CONCENTRATION</vt:lpstr>
      <vt:lpstr>SODIUM LOADING FROM WATER</vt:lpstr>
      <vt:lpstr>        Salinity Challenges</vt:lpstr>
      <vt:lpstr>Slide 13</vt:lpstr>
      <vt:lpstr>Slide 14</vt:lpstr>
      <vt:lpstr>       AGUA PARA RIEGO</vt:lpstr>
      <vt:lpstr>AGUA DE CANCHA AZUL</vt:lpstr>
      <vt:lpstr>AGUA DE LAGUNA 1 TRENQUE LAUQUEN</vt:lpstr>
      <vt:lpstr>   BASICS OF SALT-AFFECTED SOILS</vt:lpstr>
      <vt:lpstr>Slide 19</vt:lpstr>
      <vt:lpstr>Slide 20</vt:lpstr>
      <vt:lpstr>IRRIGATION WATER QUALITY SURFACE   TENSION (OSMOTIC) PROBLEMS</vt:lpstr>
      <vt:lpstr>Slide 22</vt:lpstr>
      <vt:lpstr>  Reasons to Fertilize with Salinity Challenges</vt:lpstr>
      <vt:lpstr>Slide 24</vt:lpstr>
      <vt:lpstr>Slide 25</vt:lpstr>
      <vt:lpstr>Slide 26</vt:lpstr>
      <vt:lpstr>      REMOVING EXCESS SODIUM        ACCUMULATED IN THE SOIL</vt:lpstr>
      <vt:lpstr>   FERTILIZER SALT INDICES</vt:lpstr>
      <vt:lpstr>          ACIDIFYING FERTILIZERS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IRRIGATION WATER QUALITY &amp; BASIC SALINITY MANAGEMENT</dc:title>
  <dc:creator>Ron</dc:creator>
  <cp:lastModifiedBy>Ron</cp:lastModifiedBy>
  <cp:revision>205</cp:revision>
  <dcterms:created xsi:type="dcterms:W3CDTF">2025-03-29T18:38:48Z</dcterms:created>
  <dcterms:modified xsi:type="dcterms:W3CDTF">2025-04-17T13:35:37Z</dcterms:modified>
</cp:coreProperties>
</file>