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63" r:id="rId9"/>
    <p:sldId id="275" r:id="rId10"/>
    <p:sldId id="276" r:id="rId11"/>
    <p:sldId id="264" r:id="rId12"/>
    <p:sldId id="265" r:id="rId13"/>
    <p:sldId id="277" r:id="rId14"/>
    <p:sldId id="266" r:id="rId15"/>
    <p:sldId id="267" r:id="rId16"/>
    <p:sldId id="269" r:id="rId17"/>
    <p:sldId id="270" r:id="rId18"/>
    <p:sldId id="278" r:id="rId19"/>
    <p:sldId id="271" r:id="rId20"/>
    <p:sldId id="272" r:id="rId21"/>
    <p:sldId id="273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B8B1E-E63F-403F-B731-0CBD5DF5BFF2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B607-6B2B-4B6D-A548-BEAA0840B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B607-6B2B-4B6D-A548-BEAA0840B4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46481C-1F81-4C70-AEDC-1E9FCE067C5F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4CF2-CA0D-43CB-AAAC-D1CE9E6763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duncan4612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tinumte.com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tinumte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MANAGEMENT TIPS </a:t>
            </a:r>
            <a:r>
              <a:rPr lang="en-US" dirty="0" smtClean="0">
                <a:solidFill>
                  <a:srgbClr val="FFFF00"/>
                </a:solidFill>
              </a:rPr>
              <a:t>FOR </a:t>
            </a:r>
            <a:r>
              <a:rPr lang="en-US" dirty="0" smtClean="0">
                <a:solidFill>
                  <a:srgbClr val="FFFF00"/>
                </a:solidFill>
              </a:rPr>
              <a:t>SEEDED PASPALUM GREENS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R.R. Duncan, PhD.</a:t>
            </a:r>
          </a:p>
          <a:p>
            <a:r>
              <a:rPr lang="en-US" b="1" dirty="0" smtClean="0"/>
              <a:t>Professor (Retired) University of Georgia</a:t>
            </a:r>
          </a:p>
          <a:p>
            <a:r>
              <a:rPr lang="en-US" b="1" dirty="0" err="1" smtClean="0"/>
              <a:t>RDuncan</a:t>
            </a:r>
            <a:r>
              <a:rPr lang="en-US" b="1" dirty="0" smtClean="0"/>
              <a:t> </a:t>
            </a:r>
            <a:r>
              <a:rPr lang="en-US" b="1" dirty="0" err="1" smtClean="0"/>
              <a:t>EcoConsulting</a:t>
            </a:r>
            <a:r>
              <a:rPr lang="en-US" b="1" dirty="0" smtClean="0"/>
              <a:t>, LLC.</a:t>
            </a:r>
          </a:p>
          <a:p>
            <a:r>
              <a:rPr lang="en-US" b="1" dirty="0" smtClean="0"/>
              <a:t>  Email:  </a:t>
            </a:r>
            <a:r>
              <a:rPr lang="en-US" b="1" dirty="0" smtClean="0">
                <a:hlinkClick r:id="rId2"/>
              </a:rPr>
              <a:t>rduncan4612@gmail.com</a:t>
            </a:r>
            <a:endParaRPr lang="en-US" b="1" dirty="0" smtClean="0"/>
          </a:p>
          <a:p>
            <a:r>
              <a:rPr lang="en-US" b="1" dirty="0" smtClean="0"/>
              <a:t>Cell:  1-830-431-0204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8613648" cy="1295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FERTILITY CONSIDERATIONS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763000" cy="5334000"/>
          </a:xfrm>
        </p:spPr>
        <p:txBody>
          <a:bodyPr/>
          <a:lstStyle/>
          <a:p>
            <a:r>
              <a:rPr lang="en-US" b="1" dirty="0" smtClean="0"/>
              <a:t>Maximum color expression:  Ca, Mg, Fe, </a:t>
            </a:r>
            <a:r>
              <a:rPr lang="en-US" b="1" dirty="0" err="1" smtClean="0"/>
              <a:t>Mn</a:t>
            </a:r>
            <a:r>
              <a:rPr lang="en-US" b="1" dirty="0" smtClean="0"/>
              <a:t>, S,P,K</a:t>
            </a:r>
          </a:p>
          <a:p>
            <a:endParaRPr lang="en-US" b="1" dirty="0" smtClean="0"/>
          </a:p>
          <a:p>
            <a:r>
              <a:rPr lang="en-US" b="1" dirty="0" smtClean="0"/>
              <a:t>Salinity stress tolerance activation:  Ca + K (in shoots); </a:t>
            </a:r>
            <a:r>
              <a:rPr lang="en-US" b="1" dirty="0" err="1" smtClean="0"/>
              <a:t>Mn</a:t>
            </a:r>
            <a:r>
              <a:rPr lang="en-US" b="1" dirty="0" smtClean="0"/>
              <a:t> + Zn (in roots); </a:t>
            </a:r>
            <a:r>
              <a:rPr lang="en-US" b="1" dirty="0" err="1" smtClean="0"/>
              <a:t>cytokinins</a:t>
            </a:r>
            <a:r>
              <a:rPr lang="en-US" b="1" dirty="0" smtClean="0"/>
              <a:t> (hormonal balances in whole plant)</a:t>
            </a:r>
          </a:p>
          <a:p>
            <a:endParaRPr lang="en-US" b="1" dirty="0" smtClean="0"/>
          </a:p>
          <a:p>
            <a:r>
              <a:rPr lang="en-US" b="1" dirty="0" smtClean="0"/>
              <a:t>Drought stress </a:t>
            </a:r>
            <a:r>
              <a:rPr lang="en-US" b="1" dirty="0" smtClean="0"/>
              <a:t>tolerance </a:t>
            </a:r>
            <a:r>
              <a:rPr lang="en-US" b="1" dirty="0" smtClean="0"/>
              <a:t>activation:  Molybdenum (nutritional): Silicon (</a:t>
            </a:r>
            <a:r>
              <a:rPr lang="en-US" b="1" dirty="0" err="1" smtClean="0"/>
              <a:t>protectant</a:t>
            </a:r>
            <a:r>
              <a:rPr lang="en-US" b="1" dirty="0" smtClean="0"/>
              <a:t>);  </a:t>
            </a:r>
            <a:r>
              <a:rPr lang="en-US" b="1" dirty="0" err="1" smtClean="0"/>
              <a:t>salicyclic</a:t>
            </a:r>
            <a:r>
              <a:rPr lang="en-US" b="1" dirty="0" smtClean="0"/>
              <a:t> acid (hormonal).  </a:t>
            </a:r>
            <a:r>
              <a:rPr lang="en-US" b="1" i="1" dirty="0" smtClean="0"/>
              <a:t>Note:  </a:t>
            </a:r>
            <a:r>
              <a:rPr lang="en-US" b="1" i="1" dirty="0" err="1" smtClean="0"/>
              <a:t>paspalum</a:t>
            </a:r>
            <a:r>
              <a:rPr lang="en-US" b="1" i="1" dirty="0" smtClean="0"/>
              <a:t> does not go drought </a:t>
            </a:r>
            <a:r>
              <a:rPr lang="en-US" b="1" i="1" dirty="0" smtClean="0"/>
              <a:t>dormancy </a:t>
            </a:r>
            <a:r>
              <a:rPr lang="en-US" b="1" i="1" dirty="0" smtClean="0"/>
              <a:t>like </a:t>
            </a:r>
            <a:r>
              <a:rPr lang="en-US" b="1" i="1" dirty="0" err="1" smtClean="0"/>
              <a:t>bermudagrass</a:t>
            </a:r>
            <a:r>
              <a:rPr lang="en-US" b="1" i="1" dirty="0" smtClean="0"/>
              <a:t>  or </a:t>
            </a:r>
            <a:r>
              <a:rPr lang="en-US" b="1" i="1" dirty="0" err="1" smtClean="0"/>
              <a:t>zoysiagrass</a:t>
            </a:r>
            <a:r>
              <a:rPr lang="en-US" b="1" i="1" dirty="0" smtClean="0"/>
              <a:t>.</a:t>
            </a:r>
          </a:p>
          <a:p>
            <a:endParaRPr lang="en-US" b="1" i="1" dirty="0" smtClean="0"/>
          </a:p>
          <a:p>
            <a:r>
              <a:rPr lang="en-US" b="1" dirty="0" smtClean="0"/>
              <a:t>For greens speeds:  silicates, potassium, </a:t>
            </a:r>
            <a:r>
              <a:rPr lang="en-US" b="1" dirty="0" smtClean="0"/>
              <a:t>calcium (excess N will slow down ball roll)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Periodic application of micronutrient packages is recommended.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8613648" cy="14478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PASPALUM TISSUE NUTRIENT SUFFICIENCY CONCENTRATIONS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28800"/>
            <a:ext cx="8385048" cy="5029200"/>
          </a:xfrm>
        </p:spPr>
        <p:txBody>
          <a:bodyPr/>
          <a:lstStyle/>
          <a:p>
            <a:r>
              <a:rPr lang="en-US" b="1" dirty="0" smtClean="0"/>
              <a:t>*2.00-2.50% N                              *50-500 </a:t>
            </a:r>
            <a:r>
              <a:rPr lang="en-US" b="1" dirty="0" err="1" smtClean="0"/>
              <a:t>ppm</a:t>
            </a:r>
            <a:r>
              <a:rPr lang="en-US" b="1" dirty="0" smtClean="0"/>
              <a:t> Fe (mainly in waxes)</a:t>
            </a:r>
          </a:p>
          <a:p>
            <a:r>
              <a:rPr lang="en-US" b="1" dirty="0" smtClean="0"/>
              <a:t>(Target: &lt;3.5%N)</a:t>
            </a:r>
          </a:p>
          <a:p>
            <a:r>
              <a:rPr lang="en-US" b="1" dirty="0" smtClean="0"/>
              <a:t>*0.30-0.60% P                               *20-250 </a:t>
            </a:r>
            <a:r>
              <a:rPr lang="en-US" b="1" dirty="0" err="1" smtClean="0"/>
              <a:t>ppm</a:t>
            </a:r>
            <a:r>
              <a:rPr lang="en-US" b="1" dirty="0" smtClean="0"/>
              <a:t> Zn</a:t>
            </a:r>
          </a:p>
          <a:p>
            <a:endParaRPr lang="en-US" b="1" dirty="0" smtClean="0"/>
          </a:p>
          <a:p>
            <a:r>
              <a:rPr lang="en-US" b="1" dirty="0" smtClean="0"/>
              <a:t>*2.00-4.00% K                               *50-300 </a:t>
            </a:r>
            <a:r>
              <a:rPr lang="en-US" b="1" dirty="0" err="1" smtClean="0"/>
              <a:t>ppm</a:t>
            </a:r>
            <a:r>
              <a:rPr lang="en-US" b="1" dirty="0" smtClean="0"/>
              <a:t> </a:t>
            </a:r>
            <a:r>
              <a:rPr lang="en-US" b="1" dirty="0" err="1" smtClean="0"/>
              <a:t>Mn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(Maintain: 3.o-3.5%K)</a:t>
            </a:r>
          </a:p>
          <a:p>
            <a:r>
              <a:rPr lang="en-US" b="1" dirty="0" smtClean="0"/>
              <a:t>*0.20-1.50% Ca                               *5-50 </a:t>
            </a:r>
            <a:r>
              <a:rPr lang="en-US" b="1" dirty="0" err="1" smtClean="0"/>
              <a:t>ppm</a:t>
            </a:r>
            <a:r>
              <a:rPr lang="en-US" b="1" dirty="0" smtClean="0"/>
              <a:t> Cu</a:t>
            </a:r>
          </a:p>
          <a:p>
            <a:endParaRPr lang="en-US" b="1" dirty="0" smtClean="0"/>
          </a:p>
          <a:p>
            <a:r>
              <a:rPr lang="en-US" b="1" dirty="0" smtClean="0"/>
              <a:t>*0.20-0.60% Mg                             *5-60 </a:t>
            </a:r>
            <a:r>
              <a:rPr lang="en-US" b="1" dirty="0" err="1" smtClean="0"/>
              <a:t>ppm</a:t>
            </a:r>
            <a:r>
              <a:rPr lang="en-US" b="1" dirty="0" smtClean="0"/>
              <a:t> B</a:t>
            </a:r>
          </a:p>
          <a:p>
            <a:endParaRPr lang="en-US" b="1" dirty="0" smtClean="0"/>
          </a:p>
          <a:p>
            <a:r>
              <a:rPr lang="en-US" b="1" dirty="0" smtClean="0"/>
              <a:t>*0.20-0.60% S                                 * 150 </a:t>
            </a:r>
            <a:r>
              <a:rPr lang="en-US" b="1" dirty="0" err="1" smtClean="0"/>
              <a:t>ppm</a:t>
            </a:r>
            <a:r>
              <a:rPr lang="en-US" b="1" dirty="0" smtClean="0"/>
              <a:t> Al (high on acid soils)</a:t>
            </a:r>
          </a:p>
          <a:p>
            <a:r>
              <a:rPr lang="en-US" b="1" dirty="0" smtClean="0"/>
              <a:t>                                                              </a:t>
            </a:r>
            <a:r>
              <a:rPr lang="en-US" b="1" dirty="0" smtClean="0"/>
              <a:t>[counter </a:t>
            </a:r>
            <a:r>
              <a:rPr lang="en-US" b="1" dirty="0" smtClean="0"/>
              <a:t>to high Al:  </a:t>
            </a:r>
            <a:r>
              <a:rPr lang="en-US" b="1" dirty="0" smtClean="0"/>
              <a:t>calcium]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FERTILITY BMPs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295400"/>
            <a:ext cx="8613648" cy="5562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*Calcium + potassium in the cells help to move other key nutrients internally into the cells for photosynthesis and growth activity</a:t>
            </a:r>
          </a:p>
          <a:p>
            <a:endParaRPr lang="en-US" b="1" dirty="0" smtClean="0"/>
          </a:p>
          <a:p>
            <a:r>
              <a:rPr lang="en-US" b="1" dirty="0" smtClean="0"/>
              <a:t>*Potassium activates over 80 enzymes for growth and stress recovery</a:t>
            </a:r>
          </a:p>
          <a:p>
            <a:endParaRPr lang="en-US" b="1" dirty="0" smtClean="0"/>
          </a:p>
          <a:p>
            <a:r>
              <a:rPr lang="en-US" b="1" dirty="0" smtClean="0"/>
              <a:t>*Root adsorbed manganese activates over 35 enzymes for salinity tolerance activation and root re-development.  Manganese can  suppress soil borne pathogens in the </a:t>
            </a:r>
            <a:r>
              <a:rPr lang="en-US" b="1" dirty="0" err="1" smtClean="0"/>
              <a:t>rhizosphere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*Sodium will lodge in the wax layer on shoots </a:t>
            </a:r>
            <a:r>
              <a:rPr lang="en-US" b="1" dirty="0" smtClean="0"/>
              <a:t>&amp;</a:t>
            </a:r>
            <a:r>
              <a:rPr lang="en-US" b="1" dirty="0" smtClean="0"/>
              <a:t> </a:t>
            </a:r>
            <a:r>
              <a:rPr lang="en-US" b="1" dirty="0" err="1" smtClean="0"/>
              <a:t>stolons</a:t>
            </a:r>
            <a:r>
              <a:rPr lang="en-US" b="1" dirty="0" smtClean="0"/>
              <a:t> </a:t>
            </a:r>
            <a:r>
              <a:rPr lang="en-US" b="1" dirty="0" smtClean="0"/>
              <a:t>while</a:t>
            </a:r>
            <a:r>
              <a:rPr lang="en-US" b="1" dirty="0" smtClean="0"/>
              <a:t> </a:t>
            </a:r>
            <a:r>
              <a:rPr lang="en-US" b="1" dirty="0" smtClean="0"/>
              <a:t>root adsorption of Na is minimized by genetic regulation</a:t>
            </a:r>
          </a:p>
          <a:p>
            <a:endParaRPr lang="en-US" b="1" dirty="0" smtClean="0"/>
          </a:p>
          <a:p>
            <a:r>
              <a:rPr lang="en-US" b="1" dirty="0" smtClean="0"/>
              <a:t>*Both iron and aluminum will bind with the wax layer on shoots and </a:t>
            </a:r>
            <a:r>
              <a:rPr lang="en-US" b="1" dirty="0" err="1" smtClean="0"/>
              <a:t>stolons</a:t>
            </a:r>
            <a:r>
              <a:rPr lang="en-US" b="1" dirty="0" smtClean="0"/>
              <a:t> &amp; only minimal concentrations will enter the plant tissue.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n\Downloads\Pure Dynasty seeded paspa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  HERBICIDES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752600"/>
            <a:ext cx="8613648" cy="51054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FF00"/>
                </a:solidFill>
              </a:rPr>
              <a:t>Poa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annua</a:t>
            </a:r>
            <a:r>
              <a:rPr lang="en-US" b="1" u="sng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Annual bluegrass</a:t>
            </a:r>
          </a:p>
          <a:p>
            <a:endParaRPr lang="en-US" u="sng" dirty="0" smtClean="0"/>
          </a:p>
          <a:p>
            <a:r>
              <a:rPr lang="en-US" b="1" dirty="0" smtClean="0"/>
              <a:t>Pre:  </a:t>
            </a:r>
            <a:r>
              <a:rPr lang="en-US" b="1" dirty="0" err="1" smtClean="0"/>
              <a:t>dithiopyr</a:t>
            </a:r>
            <a:r>
              <a:rPr lang="en-US" b="1" dirty="0" smtClean="0"/>
              <a:t>, </a:t>
            </a:r>
            <a:r>
              <a:rPr lang="en-US" b="1" dirty="0" err="1" smtClean="0"/>
              <a:t>dimethenamid</a:t>
            </a:r>
            <a:r>
              <a:rPr lang="en-US" b="1" dirty="0" smtClean="0"/>
              <a:t>, </a:t>
            </a:r>
            <a:r>
              <a:rPr lang="en-US" b="1" dirty="0" err="1" smtClean="0"/>
              <a:t>pethoxamid</a:t>
            </a:r>
            <a:r>
              <a:rPr lang="en-US" b="1" dirty="0" smtClean="0"/>
              <a:t>, </a:t>
            </a:r>
            <a:r>
              <a:rPr lang="en-US" b="1" dirty="0" err="1" smtClean="0"/>
              <a:t>indaziflam</a:t>
            </a:r>
            <a:r>
              <a:rPr lang="en-US" b="1" dirty="0" smtClean="0"/>
              <a:t>, </a:t>
            </a:r>
            <a:r>
              <a:rPr lang="en-US" b="1" dirty="0" err="1" smtClean="0"/>
              <a:t>oxadiazon</a:t>
            </a:r>
            <a:r>
              <a:rPr lang="en-US" b="1" dirty="0" smtClean="0"/>
              <a:t> (granular only), </a:t>
            </a:r>
            <a:r>
              <a:rPr lang="en-US" b="1" dirty="0" err="1" smtClean="0"/>
              <a:t>ethofumesate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Post:  </a:t>
            </a:r>
            <a:r>
              <a:rPr lang="en-US" b="1" dirty="0" err="1" smtClean="0"/>
              <a:t>flazasulfuron</a:t>
            </a:r>
            <a:r>
              <a:rPr lang="en-US" b="1" dirty="0" smtClean="0"/>
              <a:t>, </a:t>
            </a:r>
            <a:r>
              <a:rPr lang="en-US" b="1" dirty="0" err="1" smtClean="0"/>
              <a:t>sulfosulfuron</a:t>
            </a:r>
            <a:r>
              <a:rPr lang="en-US" b="1" dirty="0" smtClean="0"/>
              <a:t>, </a:t>
            </a:r>
            <a:r>
              <a:rPr lang="en-US" b="1" dirty="0" err="1" smtClean="0"/>
              <a:t>imazaquin</a:t>
            </a:r>
            <a:r>
              <a:rPr lang="en-US" b="1" dirty="0" smtClean="0"/>
              <a:t>, </a:t>
            </a:r>
            <a:r>
              <a:rPr lang="en-US" b="1" dirty="0" err="1" smtClean="0"/>
              <a:t>amicarbazone</a:t>
            </a:r>
            <a:r>
              <a:rPr lang="en-US" b="1" dirty="0" smtClean="0"/>
              <a:t>, </a:t>
            </a:r>
            <a:r>
              <a:rPr lang="en-US" b="1" dirty="0" err="1" smtClean="0"/>
              <a:t>methiozolin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i="1" dirty="0" smtClean="0"/>
              <a:t>NOTE:  RATES AND TIMING OF APPLICATION CAN BE FOUND ON </a:t>
            </a:r>
            <a:r>
              <a:rPr lang="en-US" b="1" i="1" dirty="0" smtClean="0">
                <a:hlinkClick r:id="rId2"/>
              </a:rPr>
              <a:t>www.platinumte.com</a:t>
            </a:r>
            <a:r>
              <a:rPr lang="en-US" b="1" i="1" dirty="0" smtClean="0"/>
              <a:t> 	WEBSITE.</a:t>
            </a:r>
            <a:endParaRPr lang="en-US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0480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   HERBICIDES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752600"/>
            <a:ext cx="7772400" cy="48768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CRABGRASS </a:t>
            </a:r>
          </a:p>
          <a:p>
            <a:endParaRPr lang="en-US" u="sng" dirty="0" smtClean="0"/>
          </a:p>
          <a:p>
            <a:r>
              <a:rPr lang="en-US" b="1" dirty="0" smtClean="0"/>
              <a:t>Pre:  </a:t>
            </a:r>
            <a:r>
              <a:rPr lang="en-US" b="1" dirty="0" err="1" smtClean="0"/>
              <a:t>dithiopyr</a:t>
            </a:r>
            <a:r>
              <a:rPr lang="en-US" b="1" dirty="0" smtClean="0"/>
              <a:t>, </a:t>
            </a:r>
            <a:r>
              <a:rPr lang="en-US" b="1" dirty="0" err="1" smtClean="0"/>
              <a:t>indaziflam</a:t>
            </a:r>
            <a:r>
              <a:rPr lang="en-US" b="1" dirty="0" smtClean="0"/>
              <a:t>, </a:t>
            </a:r>
            <a:r>
              <a:rPr lang="en-US" b="1" dirty="0" err="1" smtClean="0"/>
              <a:t>dimethenamid</a:t>
            </a:r>
            <a:r>
              <a:rPr lang="en-US" b="1" dirty="0" smtClean="0"/>
              <a:t>, </a:t>
            </a:r>
            <a:r>
              <a:rPr lang="en-US" b="1" dirty="0" err="1" smtClean="0"/>
              <a:t>penthoxamid</a:t>
            </a:r>
            <a:r>
              <a:rPr lang="en-US" b="1" dirty="0" smtClean="0"/>
              <a:t>, </a:t>
            </a:r>
            <a:r>
              <a:rPr lang="en-US" b="1" dirty="0" err="1" smtClean="0"/>
              <a:t>oxadiazon</a:t>
            </a:r>
            <a:r>
              <a:rPr lang="en-US" b="1" dirty="0" smtClean="0"/>
              <a:t> (granular only)</a:t>
            </a:r>
          </a:p>
          <a:p>
            <a:endParaRPr lang="en-US" b="1" u="sng" dirty="0" smtClean="0"/>
          </a:p>
          <a:p>
            <a:r>
              <a:rPr lang="en-US" b="1" dirty="0" smtClean="0"/>
              <a:t>Post:  </a:t>
            </a:r>
            <a:r>
              <a:rPr lang="en-US" b="1" dirty="0" err="1" smtClean="0"/>
              <a:t>quinclorac</a:t>
            </a:r>
            <a:r>
              <a:rPr lang="en-US" b="1" dirty="0" smtClean="0"/>
              <a:t> (&lt;1-2 tiller stage), </a:t>
            </a:r>
            <a:r>
              <a:rPr lang="en-US" b="1" dirty="0" err="1" smtClean="0"/>
              <a:t>dithiopyr</a:t>
            </a:r>
            <a:r>
              <a:rPr lang="en-US" b="1" dirty="0" smtClean="0"/>
              <a:t> (seedling)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GOOSEGRASS</a:t>
            </a:r>
          </a:p>
          <a:p>
            <a:endParaRPr lang="en-US" u="sng" dirty="0" smtClean="0"/>
          </a:p>
          <a:p>
            <a:r>
              <a:rPr lang="en-US" b="1" dirty="0" smtClean="0"/>
              <a:t>Post:  </a:t>
            </a:r>
            <a:r>
              <a:rPr lang="en-US" b="1" dirty="0" err="1" smtClean="0"/>
              <a:t>sulfentrazone</a:t>
            </a:r>
            <a:r>
              <a:rPr lang="en-US" b="1" dirty="0" smtClean="0"/>
              <a:t>, </a:t>
            </a:r>
            <a:r>
              <a:rPr lang="en-US" b="1" dirty="0" err="1" smtClean="0"/>
              <a:t>topramezone</a:t>
            </a:r>
            <a:r>
              <a:rPr lang="en-US" b="1" dirty="0" smtClean="0"/>
              <a:t> (causes bleaching)</a:t>
            </a:r>
          </a:p>
          <a:p>
            <a:endParaRPr lang="en-US" b="1" dirty="0" smtClean="0"/>
          </a:p>
          <a:p>
            <a:r>
              <a:rPr lang="en-US" b="1" i="1" dirty="0" smtClean="0"/>
              <a:t>RATES &amp; TIMING OF APPLICATION:  www.platinumte.com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u="sng" dirty="0" smtClean="0"/>
          </a:p>
          <a:p>
            <a:endParaRPr lang="en-US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  HERBICIDES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066800"/>
            <a:ext cx="8613648" cy="57912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SEDGES AND KYLLING</a:t>
            </a:r>
          </a:p>
          <a:p>
            <a:endParaRPr lang="en-US" u="sng" dirty="0" smtClean="0"/>
          </a:p>
          <a:p>
            <a:r>
              <a:rPr lang="en-US" b="1" dirty="0" smtClean="0"/>
              <a:t>Pre:  </a:t>
            </a:r>
            <a:r>
              <a:rPr lang="en-US" b="1" dirty="0" err="1" smtClean="0"/>
              <a:t>halosulfuron</a:t>
            </a:r>
            <a:r>
              <a:rPr lang="en-US" b="1" dirty="0" smtClean="0"/>
              <a:t>, </a:t>
            </a:r>
            <a:r>
              <a:rPr lang="en-US" b="1" dirty="0" err="1" smtClean="0"/>
              <a:t>imazaquin</a:t>
            </a:r>
            <a:r>
              <a:rPr lang="en-US" b="1" dirty="0" smtClean="0"/>
              <a:t>, </a:t>
            </a:r>
            <a:r>
              <a:rPr lang="en-US" b="1" dirty="0" err="1" smtClean="0"/>
              <a:t>flazasulfuron</a:t>
            </a:r>
            <a:r>
              <a:rPr lang="en-US" b="1" dirty="0" smtClean="0"/>
              <a:t>, </a:t>
            </a:r>
            <a:r>
              <a:rPr lang="en-US" b="1" dirty="0" err="1" smtClean="0"/>
              <a:t>sulfosulfuron</a:t>
            </a:r>
            <a:r>
              <a:rPr lang="en-US" b="1" dirty="0" smtClean="0"/>
              <a:t>, </a:t>
            </a:r>
            <a:r>
              <a:rPr lang="en-US" b="1" dirty="0" err="1" smtClean="0"/>
              <a:t>pyrimesulfan</a:t>
            </a:r>
            <a:r>
              <a:rPr lang="en-US" b="1" dirty="0" smtClean="0"/>
              <a:t>, </a:t>
            </a:r>
            <a:r>
              <a:rPr lang="en-US" b="1" dirty="0" err="1" smtClean="0"/>
              <a:t>bentazon</a:t>
            </a:r>
            <a:r>
              <a:rPr lang="en-US" b="1" dirty="0" smtClean="0"/>
              <a:t>, </a:t>
            </a:r>
            <a:r>
              <a:rPr lang="en-US" b="1" dirty="0" err="1" smtClean="0"/>
              <a:t>sulfentrazone</a:t>
            </a:r>
            <a:r>
              <a:rPr lang="en-US" b="1" dirty="0" smtClean="0"/>
              <a:t> + </a:t>
            </a:r>
            <a:r>
              <a:rPr lang="en-US" b="1" dirty="0" err="1" smtClean="0"/>
              <a:t>prodiamine</a:t>
            </a:r>
            <a:r>
              <a:rPr lang="en-US" b="1" dirty="0" smtClean="0"/>
              <a:t>, </a:t>
            </a:r>
            <a:r>
              <a:rPr lang="en-US" b="1" dirty="0" err="1" smtClean="0"/>
              <a:t>dimethenamid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Post:  </a:t>
            </a:r>
            <a:r>
              <a:rPr lang="en-US" b="1" dirty="0" err="1" smtClean="0"/>
              <a:t>sulfentrazone</a:t>
            </a:r>
            <a:r>
              <a:rPr lang="en-US" b="1" dirty="0" smtClean="0"/>
              <a:t>, </a:t>
            </a:r>
            <a:r>
              <a:rPr lang="en-US" b="1" dirty="0" err="1" smtClean="0"/>
              <a:t>sulfentrazone</a:t>
            </a:r>
            <a:r>
              <a:rPr lang="en-US" b="1" dirty="0" smtClean="0"/>
              <a:t> + </a:t>
            </a:r>
            <a:r>
              <a:rPr lang="en-US" b="1" dirty="0" err="1" smtClean="0"/>
              <a:t>carfentrazone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TROPICAL SIGNALGRASS</a:t>
            </a:r>
          </a:p>
          <a:p>
            <a:endParaRPr lang="en-US" dirty="0" smtClean="0"/>
          </a:p>
          <a:p>
            <a:r>
              <a:rPr lang="en-US" b="1" dirty="0" smtClean="0"/>
              <a:t>Pre:  </a:t>
            </a:r>
            <a:r>
              <a:rPr lang="en-US" b="1" dirty="0" err="1" smtClean="0"/>
              <a:t>pendimethalin</a:t>
            </a:r>
            <a:r>
              <a:rPr lang="en-US" b="1" dirty="0" smtClean="0"/>
              <a:t>, </a:t>
            </a:r>
            <a:r>
              <a:rPr lang="en-US" b="1" dirty="0" err="1" smtClean="0"/>
              <a:t>prodiamine</a:t>
            </a:r>
            <a:r>
              <a:rPr lang="en-US" b="1" dirty="0" smtClean="0"/>
              <a:t>, </a:t>
            </a:r>
            <a:r>
              <a:rPr lang="en-US" b="1" dirty="0" err="1" smtClean="0"/>
              <a:t>prodiamine</a:t>
            </a:r>
            <a:r>
              <a:rPr lang="en-US" b="1" dirty="0" smtClean="0"/>
              <a:t> + </a:t>
            </a:r>
            <a:r>
              <a:rPr lang="en-US" b="1" dirty="0" err="1" smtClean="0"/>
              <a:t>sulfentrazone</a:t>
            </a:r>
            <a:r>
              <a:rPr lang="en-US" b="1" dirty="0" smtClean="0"/>
              <a:t>, </a:t>
            </a:r>
            <a:r>
              <a:rPr lang="en-US" b="1" dirty="0" err="1" smtClean="0"/>
              <a:t>dithiopyr</a:t>
            </a:r>
            <a:r>
              <a:rPr lang="en-US" b="1" dirty="0" smtClean="0"/>
              <a:t>, </a:t>
            </a:r>
            <a:r>
              <a:rPr lang="en-US" b="1" dirty="0" err="1" smtClean="0"/>
              <a:t>indaziflam</a:t>
            </a:r>
            <a:r>
              <a:rPr lang="en-US" b="1" dirty="0" smtClean="0"/>
              <a:t>, granular </a:t>
            </a:r>
            <a:r>
              <a:rPr lang="en-US" b="1" dirty="0" err="1" smtClean="0"/>
              <a:t>oxadiazon</a:t>
            </a:r>
            <a:r>
              <a:rPr lang="en-US" b="1" dirty="0" smtClean="0"/>
              <a:t>  (emergence from seed)</a:t>
            </a:r>
          </a:p>
          <a:p>
            <a:endParaRPr lang="en-US" b="1" dirty="0" smtClean="0"/>
          </a:p>
          <a:p>
            <a:r>
              <a:rPr lang="en-US" b="1" dirty="0" smtClean="0"/>
              <a:t>Post:  </a:t>
            </a:r>
            <a:r>
              <a:rPr lang="en-US" b="1" dirty="0" err="1" smtClean="0"/>
              <a:t>dithiopyr</a:t>
            </a:r>
            <a:r>
              <a:rPr lang="en-US" b="1" dirty="0" smtClean="0"/>
              <a:t>, </a:t>
            </a:r>
            <a:r>
              <a:rPr lang="en-US" b="1" dirty="0" err="1" smtClean="0"/>
              <a:t>indaziflam</a:t>
            </a:r>
            <a:r>
              <a:rPr lang="en-US" b="1" dirty="0" smtClean="0"/>
              <a:t> (late Spring); </a:t>
            </a:r>
            <a:r>
              <a:rPr lang="en-US" b="1" dirty="0" err="1" smtClean="0"/>
              <a:t>amicarbazone</a:t>
            </a:r>
            <a:r>
              <a:rPr lang="en-US" b="1" dirty="0" smtClean="0"/>
              <a:t>, </a:t>
            </a:r>
            <a:r>
              <a:rPr lang="en-US" b="1" dirty="0" err="1" smtClean="0"/>
              <a:t>sulfentrazone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amicarbazone</a:t>
            </a:r>
            <a:r>
              <a:rPr lang="en-US" b="1" dirty="0" smtClean="0"/>
              <a:t> + </a:t>
            </a:r>
            <a:r>
              <a:rPr lang="en-US" b="1" dirty="0" err="1" smtClean="0"/>
              <a:t>topramezone</a:t>
            </a:r>
            <a:r>
              <a:rPr lang="en-US" b="1" dirty="0" smtClean="0"/>
              <a:t> (spot treatment)</a:t>
            </a:r>
          </a:p>
          <a:p>
            <a:endParaRPr lang="en-US" b="1" dirty="0" smtClean="0"/>
          </a:p>
          <a:p>
            <a:r>
              <a:rPr lang="en-US" b="1" i="1" dirty="0" smtClean="0"/>
              <a:t>RATES &amp; TIMING OF APPLICATION:  www.platinumte.com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  HERBICIDES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156448" cy="5486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BERMUDAGRASS CROSS CONTAMINATION IN PASPALUM</a:t>
            </a:r>
          </a:p>
          <a:p>
            <a:endParaRPr lang="en-US" dirty="0" smtClean="0"/>
          </a:p>
          <a:p>
            <a:r>
              <a:rPr lang="en-US" b="1" dirty="0" err="1" smtClean="0"/>
              <a:t>Ethofumesate</a:t>
            </a:r>
            <a:r>
              <a:rPr lang="en-US" b="1" dirty="0" smtClean="0"/>
              <a:t> + </a:t>
            </a:r>
            <a:r>
              <a:rPr lang="en-US" b="1" dirty="0" err="1" smtClean="0"/>
              <a:t>flurprimidol</a:t>
            </a:r>
            <a:r>
              <a:rPr lang="en-US" b="1" dirty="0" smtClean="0"/>
              <a:t>  (more effective during Spring)</a:t>
            </a:r>
          </a:p>
          <a:p>
            <a:r>
              <a:rPr lang="en-US" b="1" dirty="0" err="1" smtClean="0"/>
              <a:t>Glyphosate</a:t>
            </a:r>
            <a:r>
              <a:rPr lang="en-US" b="1" dirty="0" smtClean="0"/>
              <a:t>  or </a:t>
            </a:r>
            <a:r>
              <a:rPr lang="en-US" b="1" dirty="0" err="1" smtClean="0"/>
              <a:t>fluazifop</a:t>
            </a:r>
            <a:r>
              <a:rPr lang="en-US" b="1" dirty="0" smtClean="0"/>
              <a:t>-P-butyl + surfactant(spot treatment)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HERBICIDES WITH SEVERE INJURY POTENTIAL ON SEASHORE PASPALUM:</a:t>
            </a:r>
          </a:p>
          <a:p>
            <a:r>
              <a:rPr lang="en-US" dirty="0" smtClean="0"/>
              <a:t>MSMA, </a:t>
            </a:r>
            <a:r>
              <a:rPr lang="en-US" dirty="0" err="1" smtClean="0"/>
              <a:t>triclopyr</a:t>
            </a:r>
            <a:r>
              <a:rPr lang="en-US" dirty="0" smtClean="0"/>
              <a:t>, </a:t>
            </a:r>
            <a:r>
              <a:rPr lang="en-US" dirty="0" err="1" smtClean="0"/>
              <a:t>diclofop</a:t>
            </a:r>
            <a:r>
              <a:rPr lang="en-US" dirty="0" smtClean="0"/>
              <a:t>, </a:t>
            </a:r>
            <a:r>
              <a:rPr lang="en-US" dirty="0" err="1" smtClean="0"/>
              <a:t>fenoxaprop</a:t>
            </a:r>
            <a:r>
              <a:rPr lang="en-US" dirty="0" smtClean="0"/>
              <a:t>, </a:t>
            </a:r>
            <a:r>
              <a:rPr lang="en-US" dirty="0" err="1" smtClean="0"/>
              <a:t>fluazifop</a:t>
            </a:r>
            <a:r>
              <a:rPr lang="en-US" dirty="0" smtClean="0"/>
              <a:t>, </a:t>
            </a:r>
            <a:r>
              <a:rPr lang="en-US" dirty="0" err="1" smtClean="0"/>
              <a:t>sethoxydim</a:t>
            </a:r>
            <a:r>
              <a:rPr lang="en-US" dirty="0" smtClean="0"/>
              <a:t>, </a:t>
            </a:r>
            <a:r>
              <a:rPr lang="en-US" dirty="0" err="1" smtClean="0"/>
              <a:t>atrazine</a:t>
            </a:r>
            <a:r>
              <a:rPr lang="en-US" dirty="0" smtClean="0"/>
              <a:t>, </a:t>
            </a:r>
            <a:r>
              <a:rPr lang="en-US" dirty="0" err="1" smtClean="0"/>
              <a:t>simazine</a:t>
            </a:r>
            <a:r>
              <a:rPr lang="en-US" dirty="0" smtClean="0"/>
              <a:t>, </a:t>
            </a:r>
            <a:r>
              <a:rPr lang="en-US" dirty="0" err="1" smtClean="0"/>
              <a:t>metribuzin</a:t>
            </a:r>
            <a:r>
              <a:rPr lang="en-US" dirty="0" smtClean="0"/>
              <a:t>, </a:t>
            </a:r>
            <a:r>
              <a:rPr lang="en-US" dirty="0" err="1" smtClean="0"/>
              <a:t>foramsulfuron</a:t>
            </a:r>
            <a:r>
              <a:rPr lang="en-US" dirty="0" smtClean="0"/>
              <a:t>, </a:t>
            </a:r>
            <a:r>
              <a:rPr lang="en-US" dirty="0" err="1" smtClean="0"/>
              <a:t>trifloxysulfuron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***</a:t>
            </a:r>
            <a:r>
              <a:rPr lang="en-US" b="1" u="sng" dirty="0" smtClean="0">
                <a:solidFill>
                  <a:srgbClr val="FFC000"/>
                </a:solidFill>
              </a:rPr>
              <a:t>[</a:t>
            </a:r>
            <a:r>
              <a:rPr lang="en-US" b="1" u="sng" dirty="0" err="1" smtClean="0">
                <a:solidFill>
                  <a:srgbClr val="FFC000"/>
                </a:solidFill>
              </a:rPr>
              <a:t>pinoxaden</a:t>
            </a:r>
            <a:r>
              <a:rPr lang="en-US" b="1" u="sng" dirty="0" smtClean="0">
                <a:solidFill>
                  <a:srgbClr val="FFC000"/>
                </a:solidFill>
              </a:rPr>
              <a:t>—&gt;can be applied to remove </a:t>
            </a:r>
            <a:r>
              <a:rPr lang="en-US" b="1" u="sng" dirty="0" err="1" smtClean="0">
                <a:solidFill>
                  <a:srgbClr val="FFC000"/>
                </a:solidFill>
              </a:rPr>
              <a:t>paspalum</a:t>
            </a:r>
            <a:r>
              <a:rPr lang="en-US" b="1" u="sng" dirty="0" smtClean="0">
                <a:solidFill>
                  <a:srgbClr val="FFC000"/>
                </a:solidFill>
              </a:rPr>
              <a:t> in </a:t>
            </a:r>
            <a:r>
              <a:rPr lang="en-US" b="1" u="sng" dirty="0" err="1" smtClean="0">
                <a:solidFill>
                  <a:srgbClr val="FFC000"/>
                </a:solidFill>
              </a:rPr>
              <a:t>bermudagrass</a:t>
            </a:r>
            <a:r>
              <a:rPr lang="en-US" b="1" u="sng" dirty="0" smtClean="0">
                <a:solidFill>
                  <a:srgbClr val="FFC000"/>
                </a:solidFill>
              </a:rPr>
              <a:t>].***</a:t>
            </a:r>
          </a:p>
          <a:p>
            <a:r>
              <a:rPr lang="en-US" dirty="0" smtClean="0"/>
              <a:t>Combination products:  </a:t>
            </a:r>
            <a:r>
              <a:rPr lang="en-US" dirty="0" err="1" smtClean="0"/>
              <a:t>thiencarbazone</a:t>
            </a:r>
            <a:r>
              <a:rPr lang="en-US" dirty="0" smtClean="0"/>
              <a:t>-methyl + </a:t>
            </a:r>
            <a:r>
              <a:rPr lang="en-US" dirty="0" err="1" smtClean="0"/>
              <a:t>foransulfuron</a:t>
            </a:r>
            <a:r>
              <a:rPr lang="en-US" dirty="0" smtClean="0"/>
              <a:t> + </a:t>
            </a:r>
            <a:r>
              <a:rPr lang="en-US" dirty="0" err="1" smtClean="0"/>
              <a:t>halosulfuron</a:t>
            </a:r>
            <a:r>
              <a:rPr lang="en-US" dirty="0" smtClean="0"/>
              <a:t>-methyl;   </a:t>
            </a:r>
            <a:r>
              <a:rPr lang="en-US" dirty="0" err="1" smtClean="0"/>
              <a:t>dicamba</a:t>
            </a:r>
            <a:r>
              <a:rPr lang="en-US" dirty="0" smtClean="0"/>
              <a:t> + </a:t>
            </a:r>
            <a:r>
              <a:rPr lang="en-US" dirty="0" err="1" smtClean="0"/>
              <a:t>iodosulfuron</a:t>
            </a:r>
            <a:r>
              <a:rPr lang="en-US" dirty="0" smtClean="0"/>
              <a:t>-methyl- sodium + </a:t>
            </a:r>
            <a:r>
              <a:rPr lang="en-US" dirty="0" err="1" smtClean="0"/>
              <a:t>thiencarbazone</a:t>
            </a:r>
            <a:r>
              <a:rPr lang="en-US" dirty="0" smtClean="0"/>
              <a:t>-methyl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n\Pictures\Pure.Dynasty_4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0104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BMPs FOR GREENS PERFORMANCE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81200"/>
            <a:ext cx="7772400" cy="4876800"/>
          </a:xfrm>
        </p:spPr>
        <p:txBody>
          <a:bodyPr/>
          <a:lstStyle/>
          <a:p>
            <a:r>
              <a:rPr lang="en-US" b="1" dirty="0" smtClean="0"/>
              <a:t>Equipment:   </a:t>
            </a:r>
          </a:p>
          <a:p>
            <a:r>
              <a:rPr lang="en-US" b="1" u="sng" dirty="0" smtClean="0"/>
              <a:t>Rollers </a:t>
            </a:r>
            <a:r>
              <a:rPr lang="en-US" b="1" dirty="0" smtClean="0"/>
              <a:t> on mowers(solid or </a:t>
            </a:r>
            <a:r>
              <a:rPr lang="en-US" b="1" dirty="0" err="1" smtClean="0"/>
              <a:t>paspalum</a:t>
            </a:r>
            <a:r>
              <a:rPr lang="en-US" b="1" dirty="0" smtClean="0"/>
              <a:t> </a:t>
            </a:r>
            <a:r>
              <a:rPr lang="en-US" b="1" dirty="0" err="1" smtClean="0"/>
              <a:t>Weihle</a:t>
            </a:r>
            <a:r>
              <a:rPr lang="en-US" b="1" dirty="0" smtClean="0"/>
              <a:t>; but not </a:t>
            </a:r>
            <a:r>
              <a:rPr lang="en-US" b="1" dirty="0" err="1" smtClean="0"/>
              <a:t>bermudagrass</a:t>
            </a:r>
            <a:r>
              <a:rPr lang="en-US" b="1" dirty="0" smtClean="0"/>
              <a:t> </a:t>
            </a:r>
            <a:r>
              <a:rPr lang="en-US" b="1" dirty="0" err="1" smtClean="0"/>
              <a:t>Weihle</a:t>
            </a:r>
            <a:r>
              <a:rPr lang="en-US" b="1" dirty="0" smtClean="0"/>
              <a:t> rollers=&gt; too aggressive.  Causes bruising.)</a:t>
            </a:r>
          </a:p>
          <a:p>
            <a:endParaRPr lang="en-US" b="1" dirty="0" smtClean="0"/>
          </a:p>
          <a:p>
            <a:r>
              <a:rPr lang="en-US" b="1" u="sng" dirty="0" smtClean="0"/>
              <a:t>Brushes</a:t>
            </a:r>
            <a:r>
              <a:rPr lang="en-US" b="1" dirty="0" smtClean="0"/>
              <a:t> in front of solid rollers to ensure leaf blade tips remain horizontally positioned for mowing</a:t>
            </a:r>
          </a:p>
          <a:p>
            <a:endParaRPr lang="en-US" b="1" dirty="0" smtClean="0"/>
          </a:p>
          <a:p>
            <a:r>
              <a:rPr lang="en-US" b="1" u="sng" dirty="0" smtClean="0"/>
              <a:t>Groomers</a:t>
            </a:r>
            <a:r>
              <a:rPr lang="en-US" b="1" dirty="0" smtClean="0"/>
              <a:t>:  light, moderate, deeper depth.  Removes broader leaves with heavy wax load, which causes ball roll friction plus shortens </a:t>
            </a:r>
            <a:r>
              <a:rPr lang="en-US" b="1" dirty="0" err="1" smtClean="0"/>
              <a:t>internode</a:t>
            </a:r>
            <a:r>
              <a:rPr lang="en-US" b="1" dirty="0" smtClean="0"/>
              <a:t> lengths on </a:t>
            </a:r>
            <a:r>
              <a:rPr lang="en-US" b="1" dirty="0" err="1" smtClean="0"/>
              <a:t>stolons</a:t>
            </a:r>
            <a:r>
              <a:rPr lang="en-US" b="1" dirty="0" smtClean="0"/>
              <a:t>=&gt;tighter canopy density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PURE DYNASTY SEEDED PASPALUM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47800"/>
            <a:ext cx="7772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Planting recommendations</a:t>
            </a:r>
          </a:p>
          <a:p>
            <a:r>
              <a:rPr lang="en-US" sz="2800" b="1" dirty="0" smtClean="0"/>
              <a:t>Nutritional maintenance recommendations</a:t>
            </a:r>
          </a:p>
          <a:p>
            <a:r>
              <a:rPr lang="en-US" sz="2800" b="1" dirty="0" smtClean="0"/>
              <a:t>Herbicides (www.platinumte.com)</a:t>
            </a:r>
          </a:p>
          <a:p>
            <a:r>
              <a:rPr lang="en-US" sz="2800" b="1" dirty="0" smtClean="0"/>
              <a:t>Pre- &amp; post-control of </a:t>
            </a:r>
            <a:r>
              <a:rPr lang="en-US" sz="2800" b="1" dirty="0" err="1" smtClean="0"/>
              <a:t>Poa</a:t>
            </a:r>
            <a:r>
              <a:rPr lang="en-US" sz="2800" b="1" dirty="0" smtClean="0"/>
              <a:t>  without </a:t>
            </a:r>
            <a:r>
              <a:rPr lang="en-US" sz="2800" b="1" dirty="0" err="1" smtClean="0"/>
              <a:t>overseeding</a:t>
            </a:r>
            <a:endParaRPr lang="en-US" sz="2800" b="1" dirty="0" smtClean="0"/>
          </a:p>
          <a:p>
            <a:r>
              <a:rPr lang="en-US" sz="2800" b="1" dirty="0" err="1" smtClean="0"/>
              <a:t>Paspalum</a:t>
            </a:r>
            <a:r>
              <a:rPr lang="en-US" sz="2800" b="1" dirty="0" smtClean="0"/>
              <a:t>  control on </a:t>
            </a:r>
            <a:r>
              <a:rPr lang="en-US" sz="2800" b="1" dirty="0" err="1" smtClean="0"/>
              <a:t>Tifeagle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bermudgrass</a:t>
            </a:r>
            <a:r>
              <a:rPr lang="en-US" sz="2800" b="1" dirty="0" smtClean="0"/>
              <a:t> greens &amp; surrounds</a:t>
            </a:r>
          </a:p>
          <a:p>
            <a:r>
              <a:rPr lang="en-US" sz="2800" b="1" dirty="0" smtClean="0"/>
              <a:t>Basic management practices for championship playing surfaces (topdressing, growth regulators, equipment)</a:t>
            </a:r>
          </a:p>
          <a:p>
            <a:r>
              <a:rPr lang="en-US" sz="2800" b="1" u="sng" dirty="0" smtClean="0">
                <a:solidFill>
                  <a:srgbClr val="FFC000"/>
                </a:solidFill>
              </a:rPr>
              <a:t>PURE DYNASTY HAS BEEN PLANTED IN </a:t>
            </a:r>
            <a:r>
              <a:rPr lang="en-US" sz="3900" b="1" u="sng" dirty="0" smtClean="0">
                <a:solidFill>
                  <a:srgbClr val="FFC000"/>
                </a:solidFill>
              </a:rPr>
              <a:t>53</a:t>
            </a:r>
            <a:r>
              <a:rPr lang="en-US" sz="2800" b="1" u="sng" dirty="0" smtClean="0">
                <a:solidFill>
                  <a:srgbClr val="FFC000"/>
                </a:solidFill>
              </a:rPr>
              <a:t> COUNTRIES, ON </a:t>
            </a:r>
            <a:r>
              <a:rPr lang="en-US" sz="3900" b="1" u="sng" dirty="0" smtClean="0">
                <a:solidFill>
                  <a:srgbClr val="FFC000"/>
                </a:solidFill>
              </a:rPr>
              <a:t>70</a:t>
            </a:r>
            <a:r>
              <a:rPr lang="en-US" sz="2800" b="1" u="sng" dirty="0" smtClean="0">
                <a:solidFill>
                  <a:srgbClr val="FFC000"/>
                </a:solidFill>
              </a:rPr>
              <a:t> GOLF COURSES, AND </a:t>
            </a:r>
            <a:r>
              <a:rPr lang="en-US" sz="3900" b="1" u="sng" dirty="0" smtClean="0">
                <a:solidFill>
                  <a:srgbClr val="FFC000"/>
                </a:solidFill>
              </a:rPr>
              <a:t>15</a:t>
            </a:r>
            <a:r>
              <a:rPr lang="en-US" sz="2800" b="1" u="sng" dirty="0" smtClean="0">
                <a:solidFill>
                  <a:srgbClr val="FFC000"/>
                </a:solidFill>
              </a:rPr>
              <a:t>  SPORTS FIELDS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702552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BMPs FOR GREENS          PERFORMANCE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05000"/>
            <a:ext cx="8613648" cy="4953000"/>
          </a:xfrm>
        </p:spPr>
        <p:txBody>
          <a:bodyPr/>
          <a:lstStyle/>
          <a:p>
            <a:r>
              <a:rPr lang="en-US" b="1" u="sng" dirty="0" smtClean="0"/>
              <a:t>MOWING PRACTICES</a:t>
            </a:r>
          </a:p>
          <a:p>
            <a:r>
              <a:rPr lang="en-US" b="1" dirty="0" smtClean="0"/>
              <a:t>Mower blade sharpness is critical every day (wax load on shoots and </a:t>
            </a:r>
            <a:r>
              <a:rPr lang="en-US" b="1" dirty="0" err="1" smtClean="0"/>
              <a:t>stolons</a:t>
            </a:r>
            <a:r>
              <a:rPr lang="en-US" b="1" dirty="0" smtClean="0"/>
              <a:t> will cause dull blades)</a:t>
            </a:r>
          </a:p>
          <a:p>
            <a:endParaRPr lang="en-US" b="1" dirty="0" smtClean="0"/>
          </a:p>
          <a:p>
            <a:r>
              <a:rPr lang="en-US" b="1" dirty="0" smtClean="0"/>
              <a:t>Single cut vs. double cut?</a:t>
            </a:r>
          </a:p>
          <a:p>
            <a:endParaRPr lang="en-US" b="1" dirty="0" smtClean="0"/>
          </a:p>
          <a:p>
            <a:r>
              <a:rPr lang="en-US" b="1" dirty="0" smtClean="0"/>
              <a:t>Absolutely do not scalp </a:t>
            </a:r>
            <a:r>
              <a:rPr lang="en-US" b="1" dirty="0" err="1" smtClean="0"/>
              <a:t>paspalum</a:t>
            </a:r>
            <a:r>
              <a:rPr lang="en-US" b="1" dirty="0" smtClean="0"/>
              <a:t>, especially on greens</a:t>
            </a:r>
          </a:p>
          <a:p>
            <a:endParaRPr lang="en-US" b="1" dirty="0" smtClean="0"/>
          </a:p>
          <a:p>
            <a:r>
              <a:rPr lang="en-US" b="1" dirty="0" smtClean="0"/>
              <a:t>Greens mower vs. triplex mower</a:t>
            </a:r>
          </a:p>
          <a:p>
            <a:endParaRPr lang="en-US" b="1" dirty="0" smtClean="0"/>
          </a:p>
          <a:p>
            <a:r>
              <a:rPr lang="en-US" b="1" dirty="0" smtClean="0"/>
              <a:t>Determine height-of-cut appropriate to your location, golfer preferences, and canopy surface requirements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3952" cy="1676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BMPs FOR GREENS PERFORMANCE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458200" cy="5029200"/>
          </a:xfrm>
        </p:spPr>
        <p:txBody>
          <a:bodyPr/>
          <a:lstStyle/>
          <a:p>
            <a:r>
              <a:rPr lang="en-US" b="1" u="sng" dirty="0" smtClean="0"/>
              <a:t>VERTICUTTING</a:t>
            </a:r>
          </a:p>
          <a:p>
            <a:r>
              <a:rPr lang="en-US" b="1" dirty="0" smtClean="0"/>
              <a:t>Cutting the top of surface </a:t>
            </a:r>
            <a:r>
              <a:rPr lang="en-US" b="1" dirty="0" err="1" smtClean="0"/>
              <a:t>stolons</a:t>
            </a:r>
            <a:r>
              <a:rPr lang="en-US" b="1" dirty="0" smtClean="0"/>
              <a:t> to reduce ball ‘chatter’ or bumpiness and improved ball roll</a:t>
            </a:r>
          </a:p>
          <a:p>
            <a:endParaRPr lang="en-US" b="1" dirty="0" smtClean="0"/>
          </a:p>
          <a:p>
            <a:r>
              <a:rPr lang="en-US" b="1" dirty="0" smtClean="0"/>
              <a:t>Allows sand topdressing to integrate into </a:t>
            </a:r>
            <a:r>
              <a:rPr lang="en-US" b="1" dirty="0" err="1" smtClean="0"/>
              <a:t>surface:grass</a:t>
            </a:r>
            <a:r>
              <a:rPr lang="en-US" b="1" dirty="0" smtClean="0"/>
              <a:t> upper zone to improve ball speed.  Impact 20% of the greens surface with aeration  and sand topdressing each year=&gt;surface firmness &amp; trueness of ball roll</a:t>
            </a:r>
          </a:p>
          <a:p>
            <a:endParaRPr lang="en-US" b="1" dirty="0" smtClean="0"/>
          </a:p>
          <a:p>
            <a:r>
              <a:rPr lang="en-US" b="1" dirty="0" smtClean="0"/>
              <a:t>Do not cut rhizomes when </a:t>
            </a:r>
            <a:r>
              <a:rPr lang="en-US" b="1" dirty="0" err="1" smtClean="0"/>
              <a:t>verticutting</a:t>
            </a:r>
            <a:r>
              <a:rPr lang="en-US" b="1" dirty="0" smtClean="0"/>
              <a:t>  if possible</a:t>
            </a:r>
          </a:p>
          <a:p>
            <a:endParaRPr lang="en-US" b="1" dirty="0" smtClean="0"/>
          </a:p>
          <a:p>
            <a:r>
              <a:rPr lang="en-US" b="1" u="sng" dirty="0" smtClean="0"/>
              <a:t>ROLLING=&gt;2-3  times weekly depending on greens speed</a:t>
            </a:r>
            <a:endParaRPr lang="en-US" b="1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473952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BMPs FOR GREENS PERFORMANCE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133600"/>
            <a:ext cx="8385048" cy="4724400"/>
          </a:xfrm>
        </p:spPr>
        <p:txBody>
          <a:bodyPr/>
          <a:lstStyle/>
          <a:p>
            <a:pPr marL="457200" indent="-457200"/>
            <a:r>
              <a:rPr lang="en-US" b="1" dirty="0" smtClean="0"/>
              <a:t>*Seashore </a:t>
            </a:r>
            <a:r>
              <a:rPr lang="en-US" b="1" dirty="0" err="1" smtClean="0"/>
              <a:t>paspalum</a:t>
            </a:r>
            <a:r>
              <a:rPr lang="en-US" b="1" dirty="0" smtClean="0"/>
              <a:t> does not remove salts from the soil</a:t>
            </a:r>
          </a:p>
          <a:p>
            <a:pPr marL="457200" indent="-457200"/>
            <a:endParaRPr lang="en-US" b="1" dirty="0" smtClean="0"/>
          </a:p>
          <a:p>
            <a:pPr marL="457200" indent="-457200"/>
            <a:r>
              <a:rPr lang="en-US" b="1" dirty="0" smtClean="0"/>
              <a:t>*The grass TOLERATES SALINITY, but salts in your irrigation water will accumulate over time in the native soil profile</a:t>
            </a:r>
          </a:p>
          <a:p>
            <a:pPr marL="457200" indent="-457200"/>
            <a:endParaRPr lang="en-US" b="1" dirty="0" smtClean="0"/>
          </a:p>
          <a:p>
            <a:pPr marL="457200" indent="-457200"/>
            <a:r>
              <a:rPr lang="en-US" b="1" dirty="0" smtClean="0"/>
              <a:t>*Aeration, aeration, aeration—have a scheduled management program</a:t>
            </a:r>
          </a:p>
          <a:p>
            <a:pPr marL="457200" indent="-457200"/>
            <a:endParaRPr lang="en-US" b="1" dirty="0" smtClean="0"/>
          </a:p>
          <a:p>
            <a:pPr marL="457200" indent="-457200"/>
            <a:r>
              <a:rPr lang="en-US" b="1" dirty="0" smtClean="0"/>
              <a:t>*Leaching salts and functional drainage are critical for successful </a:t>
            </a:r>
            <a:r>
              <a:rPr lang="en-US" b="1" dirty="0" smtClean="0"/>
              <a:t> long term greens </a:t>
            </a:r>
            <a:r>
              <a:rPr lang="en-US" b="1" dirty="0" smtClean="0"/>
              <a:t>management and putting quality</a:t>
            </a:r>
          </a:p>
          <a:p>
            <a:pPr marL="457200" indent="-457200"/>
            <a:endParaRPr lang="en-US" b="1" dirty="0" smtClean="0"/>
          </a:p>
          <a:p>
            <a:pPr marL="457200" indent="-457200">
              <a:buAutoNum type="arabicPeriod"/>
            </a:pP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\Pictures\Pure.Dynasty_4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8385048" cy="22860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ADDITIONAL INFORMATION ON PURE DYNASTY SEEDED PASPALUM AND PLATINUM TE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438400"/>
            <a:ext cx="8613648" cy="4419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Website:   </a:t>
            </a:r>
            <a:r>
              <a:rPr lang="en-US" b="1" dirty="0" smtClean="0">
                <a:hlinkClick r:id="rId2"/>
              </a:rPr>
              <a:t>www.platinumte.com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~25 </a:t>
            </a:r>
            <a:r>
              <a:rPr lang="en-US" b="1" dirty="0" err="1" smtClean="0"/>
              <a:t>pdfs</a:t>
            </a:r>
            <a:r>
              <a:rPr lang="en-US" b="1" dirty="0" smtClean="0"/>
              <a:t> on general management guidelines</a:t>
            </a:r>
          </a:p>
          <a:p>
            <a:endParaRPr lang="en-US" b="1" dirty="0" smtClean="0"/>
          </a:p>
          <a:p>
            <a:r>
              <a:rPr lang="en-US" b="1" dirty="0" smtClean="0"/>
              <a:t>Herbicide information</a:t>
            </a:r>
          </a:p>
          <a:p>
            <a:endParaRPr lang="en-US" b="1" dirty="0" smtClean="0"/>
          </a:p>
          <a:p>
            <a:r>
              <a:rPr lang="en-US" b="1" dirty="0" smtClean="0"/>
              <a:t>Disease control information</a:t>
            </a:r>
          </a:p>
          <a:p>
            <a:endParaRPr lang="en-US" b="1" dirty="0" smtClean="0"/>
          </a:p>
          <a:p>
            <a:r>
              <a:rPr lang="en-US" b="1" dirty="0" smtClean="0"/>
              <a:t>Insect control information</a:t>
            </a:r>
          </a:p>
          <a:p>
            <a:endParaRPr lang="en-US" b="1" dirty="0" smtClean="0"/>
          </a:p>
          <a:p>
            <a:r>
              <a:rPr lang="en-US" b="1" dirty="0" smtClean="0"/>
              <a:t>GLOBAL MONITORING:  </a:t>
            </a:r>
            <a:r>
              <a:rPr lang="en-US" b="1" u="sng" dirty="0" smtClean="0">
                <a:solidFill>
                  <a:srgbClr val="FFC000"/>
                </a:solidFill>
              </a:rPr>
              <a:t>rduncan4612@gmail.com</a:t>
            </a:r>
            <a:endParaRPr lang="en-US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\Pictures\Pure.Dynasty_4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TURF SITE INFRASTRUCTURE  CONSIDERATIONS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8392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*Native soil </a:t>
            </a:r>
            <a:r>
              <a:rPr lang="en-US" b="1" dirty="0" err="1" smtClean="0"/>
              <a:t>rhizosphere</a:t>
            </a:r>
            <a:r>
              <a:rPr lang="en-US" b="1" dirty="0" smtClean="0"/>
              <a:t> profiles:   organic matter concentration, CEC  at least 2.5-3.5 </a:t>
            </a:r>
            <a:r>
              <a:rPr lang="en-US" b="1" dirty="0" err="1" smtClean="0"/>
              <a:t>meq</a:t>
            </a:r>
            <a:r>
              <a:rPr lang="en-US" b="1" dirty="0" smtClean="0"/>
              <a:t>/100 g. for </a:t>
            </a:r>
            <a:r>
              <a:rPr lang="en-US" b="1" dirty="0" err="1" smtClean="0"/>
              <a:t>paspalum</a:t>
            </a:r>
            <a:endParaRPr lang="en-US" b="1" dirty="0" smtClean="0"/>
          </a:p>
          <a:p>
            <a:r>
              <a:rPr lang="en-US" b="1" dirty="0" smtClean="0"/>
              <a:t> </a:t>
            </a:r>
          </a:p>
          <a:p>
            <a:pPr marL="457200" indent="-457200"/>
            <a:r>
              <a:rPr lang="en-US" b="1" dirty="0" smtClean="0"/>
              <a:t>*Removal of previous grass species on the greens &amp; surrounds:  herbicide applications or removing 75 mm of the upper soil profile on the </a:t>
            </a:r>
            <a:r>
              <a:rPr lang="en-US" b="1" dirty="0" err="1" smtClean="0"/>
              <a:t>bermudagrass</a:t>
            </a:r>
            <a:r>
              <a:rPr lang="en-US" b="1" dirty="0" smtClean="0"/>
              <a:t> greens </a:t>
            </a:r>
          </a:p>
          <a:p>
            <a:pPr marL="457200" indent="-457200"/>
            <a:endParaRPr lang="en-US" b="1" dirty="0" smtClean="0"/>
          </a:p>
          <a:p>
            <a:r>
              <a:rPr lang="en-US" b="1" dirty="0" smtClean="0"/>
              <a:t>*Remediate any soil salinity accumulation issues pre-plant***</a:t>
            </a:r>
          </a:p>
          <a:p>
            <a:endParaRPr lang="en-US" b="1" dirty="0" smtClean="0"/>
          </a:p>
          <a:p>
            <a:r>
              <a:rPr lang="en-US" b="1" dirty="0" smtClean="0"/>
              <a:t>*Irrigation water quality (salinity impact): &lt;1000 </a:t>
            </a:r>
            <a:r>
              <a:rPr lang="en-US" b="1" dirty="0" err="1" smtClean="0"/>
              <a:t>ppm</a:t>
            </a:r>
            <a:r>
              <a:rPr lang="en-US" b="1" dirty="0" smtClean="0"/>
              <a:t> </a:t>
            </a:r>
            <a:r>
              <a:rPr lang="en-US" b="1" dirty="0" smtClean="0"/>
              <a:t>TDS (higher TDS?) </a:t>
            </a:r>
            <a:endParaRPr lang="en-US" b="1" dirty="0" smtClean="0"/>
          </a:p>
          <a:p>
            <a:endParaRPr lang="en-US" b="1" i="1" dirty="0" smtClean="0"/>
          </a:p>
          <a:p>
            <a:pPr marL="457200" indent="-457200"/>
            <a:r>
              <a:rPr lang="en-US" b="1" i="1" dirty="0" smtClean="0"/>
              <a:t>*</a:t>
            </a:r>
            <a:r>
              <a:rPr lang="en-US" b="1" dirty="0" smtClean="0"/>
              <a:t>Planting method:  slit-seeding or </a:t>
            </a:r>
            <a:r>
              <a:rPr lang="en-US" b="1" dirty="0" smtClean="0"/>
              <a:t>hydro-mulching or broadcast</a:t>
            </a:r>
            <a:endParaRPr lang="en-US" b="1" dirty="0" smtClean="0"/>
          </a:p>
          <a:p>
            <a:pPr marL="457200" indent="-457200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8004048" cy="1905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SEED PLANTING &amp; EARLY ESTABLISHMENT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133600"/>
            <a:ext cx="8385048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*</a:t>
            </a:r>
            <a:r>
              <a:rPr lang="en-US" b="1" dirty="0" smtClean="0"/>
              <a:t>745,000 seed per pound or about 44 lbs/acre</a:t>
            </a:r>
          </a:p>
          <a:p>
            <a:endParaRPr lang="en-US" b="1" dirty="0" smtClean="0"/>
          </a:p>
          <a:p>
            <a:r>
              <a:rPr lang="en-US" b="1" dirty="0" smtClean="0"/>
              <a:t>*Germinating early seedlings do not have high salinity tolerance mechanisms activated for ~1-2 weeks</a:t>
            </a:r>
          </a:p>
          <a:p>
            <a:endParaRPr lang="en-US" b="1" dirty="0" smtClean="0"/>
          </a:p>
          <a:p>
            <a:r>
              <a:rPr lang="en-US" b="1" dirty="0" smtClean="0"/>
              <a:t>*Pre-plant applications of gypsum (calcium sulfate) or lime (calcium carbonate—acid soils) to supply available calcium</a:t>
            </a:r>
          </a:p>
          <a:p>
            <a:endParaRPr lang="en-US" b="1" dirty="0" smtClean="0"/>
          </a:p>
          <a:p>
            <a:r>
              <a:rPr lang="en-US" b="1" dirty="0" smtClean="0"/>
              <a:t>*Pre-plant applications of potassium &amp; phosphorus for root development</a:t>
            </a:r>
          </a:p>
          <a:p>
            <a:endParaRPr lang="en-US" b="1" dirty="0" smtClean="0"/>
          </a:p>
          <a:p>
            <a:r>
              <a:rPr lang="en-US" b="1" dirty="0" smtClean="0"/>
              <a:t>*Pre-plant application of granular manganese and zinc to activate the salt tolerance mechanisms in the emerging seedling root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GREENS ESTABLISHMENT &amp; GROW-IN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05000"/>
            <a:ext cx="8613648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*Root &amp; rhizome development generally takes 3+ weeks.  Genetic priority is root development.</a:t>
            </a:r>
          </a:p>
          <a:p>
            <a:endParaRPr lang="en-US" b="1" dirty="0" smtClean="0"/>
          </a:p>
          <a:p>
            <a:r>
              <a:rPr lang="en-US" b="1" dirty="0" smtClean="0"/>
              <a:t>*Low requirement for nitrogen for about the first month of establishment; prescription N applications (calcium and potassium nitrates) can provide N sufficiency requirements of the grass during grow-in.                                                         ***</a:t>
            </a:r>
            <a:r>
              <a:rPr lang="en-US" b="1" dirty="0" smtClean="0">
                <a:solidFill>
                  <a:srgbClr val="FFC000"/>
                </a:solidFill>
              </a:rPr>
              <a:t>PASPALUM ONLY ABSORBS NITRATES.***</a:t>
            </a:r>
          </a:p>
          <a:p>
            <a:pPr>
              <a:buFont typeface="Arial" charset="0"/>
              <a:buChar char="•"/>
            </a:pPr>
            <a:endParaRPr lang="en-US" b="1" dirty="0" smtClean="0"/>
          </a:p>
          <a:p>
            <a:r>
              <a:rPr lang="en-US" b="1" dirty="0" smtClean="0"/>
              <a:t>*When surface </a:t>
            </a:r>
            <a:r>
              <a:rPr lang="en-US" b="1" dirty="0" err="1" smtClean="0"/>
              <a:t>stolons</a:t>
            </a:r>
            <a:r>
              <a:rPr lang="en-US" b="1" dirty="0" smtClean="0"/>
              <a:t> have  accomplished about 75-80% canopy coverage, light </a:t>
            </a:r>
            <a:r>
              <a:rPr lang="en-US" b="1" dirty="0" err="1" smtClean="0"/>
              <a:t>verticutting</a:t>
            </a:r>
            <a:r>
              <a:rPr lang="en-US" b="1" dirty="0" smtClean="0"/>
              <a:t>  in different directions will be needed to stimulate full canopy density development</a:t>
            </a:r>
          </a:p>
          <a:p>
            <a:endParaRPr lang="en-US" b="1" dirty="0" smtClean="0"/>
          </a:p>
          <a:p>
            <a:r>
              <a:rPr lang="en-US" b="1" dirty="0" smtClean="0"/>
              <a:t>*</a:t>
            </a:r>
            <a:r>
              <a:rPr lang="en-US" b="1" dirty="0" err="1" smtClean="0"/>
              <a:t>Paspalum</a:t>
            </a:r>
            <a:r>
              <a:rPr lang="en-US" b="1" dirty="0" smtClean="0"/>
              <a:t> is a luxury user of both sulfates and magnesium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083552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PASPALUM AND </a:t>
            </a:r>
            <a:r>
              <a:rPr lang="en-US" dirty="0" smtClean="0">
                <a:solidFill>
                  <a:srgbClr val="FFC000"/>
                </a:solidFill>
              </a:rPr>
              <a:t>   HORMONES </a:t>
            </a:r>
            <a:r>
              <a:rPr lang="en-US" dirty="0" smtClean="0">
                <a:solidFill>
                  <a:srgbClr val="FFC000"/>
                </a:solidFill>
              </a:rPr>
              <a:t>&amp; PGRs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05000"/>
            <a:ext cx="8613648" cy="4953000"/>
          </a:xfrm>
        </p:spPr>
        <p:txBody>
          <a:bodyPr/>
          <a:lstStyle/>
          <a:p>
            <a:r>
              <a:rPr lang="en-US" b="1" dirty="0" smtClean="0"/>
              <a:t>Seashore </a:t>
            </a:r>
            <a:r>
              <a:rPr lang="en-US" b="1" dirty="0" err="1" smtClean="0"/>
              <a:t>paspalum</a:t>
            </a:r>
            <a:r>
              <a:rPr lang="en-US" b="1" dirty="0" smtClean="0"/>
              <a:t> management requires an understanding of hormonal requirements=&gt;highly hormonally </a:t>
            </a:r>
            <a:r>
              <a:rPr lang="en-US" b="1" dirty="0" smtClean="0"/>
              <a:t> regulated </a:t>
            </a:r>
            <a:r>
              <a:rPr lang="en-US" b="1" dirty="0" smtClean="0"/>
              <a:t>grass.</a:t>
            </a:r>
          </a:p>
          <a:p>
            <a:endParaRPr lang="en-US" b="1" dirty="0" smtClean="0"/>
          </a:p>
          <a:p>
            <a:r>
              <a:rPr lang="en-US" b="1" dirty="0" smtClean="0"/>
              <a:t>An extensive root volume normally means that natural </a:t>
            </a:r>
            <a:r>
              <a:rPr lang="en-US" b="1" dirty="0" err="1" smtClean="0"/>
              <a:t>cytokinins</a:t>
            </a:r>
            <a:r>
              <a:rPr lang="en-US" b="1" dirty="0" smtClean="0"/>
              <a:t> are being produced.  When sufficient </a:t>
            </a:r>
            <a:r>
              <a:rPr lang="en-US" b="1" dirty="0" err="1" smtClean="0"/>
              <a:t>cytokinins</a:t>
            </a:r>
            <a:r>
              <a:rPr lang="en-US" b="1" dirty="0" smtClean="0"/>
              <a:t> are available in the roots, the </a:t>
            </a:r>
            <a:r>
              <a:rPr lang="en-US" b="1" dirty="0" err="1" smtClean="0"/>
              <a:t>cytokinins</a:t>
            </a:r>
            <a:r>
              <a:rPr lang="en-US" b="1" dirty="0" smtClean="0"/>
              <a:t> </a:t>
            </a:r>
            <a:r>
              <a:rPr lang="en-US" b="1" dirty="0" err="1" smtClean="0"/>
              <a:t>translocate</a:t>
            </a:r>
            <a:r>
              <a:rPr lang="en-US" b="1" dirty="0" smtClean="0"/>
              <a:t>  up to the shoots to balance gibberellins and </a:t>
            </a:r>
            <a:r>
              <a:rPr lang="en-US" b="1" dirty="0" err="1" smtClean="0"/>
              <a:t>auxins</a:t>
            </a:r>
            <a:r>
              <a:rPr lang="en-US" b="1" dirty="0" smtClean="0"/>
              <a:t> needed to develop canopy density.</a:t>
            </a:r>
          </a:p>
          <a:p>
            <a:endParaRPr lang="en-US" b="1" dirty="0" smtClean="0"/>
          </a:p>
          <a:p>
            <a:r>
              <a:rPr lang="en-US" b="1" dirty="0" smtClean="0"/>
              <a:t>With germinating seeds and development of the root system, foliar application of additional </a:t>
            </a:r>
            <a:r>
              <a:rPr lang="en-US" b="1" dirty="0" err="1" smtClean="0"/>
              <a:t>cytokinins</a:t>
            </a:r>
            <a:r>
              <a:rPr lang="en-US" b="1" dirty="0" smtClean="0"/>
              <a:t>  </a:t>
            </a:r>
            <a:r>
              <a:rPr lang="en-US" b="1" dirty="0" smtClean="0"/>
              <a:t>(seaweed/kelp products can </a:t>
            </a:r>
            <a:r>
              <a:rPr lang="en-US" b="1" dirty="0" smtClean="0"/>
              <a:t>escalate development of canopy density and recovery from stress challenges during establishment.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8613648" cy="13716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GROW-IN TO FULL CANOPY DENSITY—PLANT GROWTH REGULATORS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600200"/>
            <a:ext cx="8308848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Avoid </a:t>
            </a:r>
            <a:r>
              <a:rPr lang="en-US" b="1" dirty="0" err="1" smtClean="0"/>
              <a:t>gibberellin</a:t>
            </a:r>
            <a:r>
              <a:rPr lang="en-US" b="1" dirty="0" smtClean="0"/>
              <a:t> inhibitors like </a:t>
            </a:r>
            <a:r>
              <a:rPr lang="en-US" b="1" dirty="0" err="1" smtClean="0"/>
              <a:t>trinexapac</a:t>
            </a:r>
            <a:r>
              <a:rPr lang="en-US" b="1" dirty="0" smtClean="0"/>
              <a:t>-ethyl (Primo) that slow down or stop increases in canopy density</a:t>
            </a:r>
          </a:p>
          <a:p>
            <a:endParaRPr lang="en-US" b="1" dirty="0" smtClean="0"/>
          </a:p>
          <a:p>
            <a:r>
              <a:rPr lang="en-US" b="1" dirty="0" smtClean="0"/>
              <a:t>Seed head suppression:  </a:t>
            </a:r>
            <a:r>
              <a:rPr lang="en-US" b="1" dirty="0" err="1" smtClean="0"/>
              <a:t>paclobutrazol</a:t>
            </a:r>
            <a:r>
              <a:rPr lang="en-US" b="1" dirty="0" smtClean="0"/>
              <a:t>,, </a:t>
            </a:r>
            <a:r>
              <a:rPr lang="en-US" b="1" dirty="0" err="1" smtClean="0"/>
              <a:t>ethephon</a:t>
            </a:r>
            <a:r>
              <a:rPr lang="en-US" b="1" dirty="0" smtClean="0"/>
              <a:t>, </a:t>
            </a:r>
            <a:r>
              <a:rPr lang="en-US" b="1" dirty="0" err="1" smtClean="0"/>
              <a:t>fluprimidol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*</a:t>
            </a:r>
            <a:r>
              <a:rPr lang="en-US" b="1" dirty="0" err="1" smtClean="0"/>
              <a:t>Aneuw</a:t>
            </a:r>
            <a:r>
              <a:rPr lang="en-US" b="1" dirty="0" smtClean="0"/>
              <a:t> (</a:t>
            </a:r>
            <a:r>
              <a:rPr lang="en-US" b="1" dirty="0" err="1" smtClean="0"/>
              <a:t>prohexadione</a:t>
            </a:r>
            <a:r>
              <a:rPr lang="en-US" b="1" dirty="0" smtClean="0"/>
              <a:t> calcium) has proven to be effective on growth suppression on bunker faces, surrounds, fairways, &amp; roughs</a:t>
            </a:r>
          </a:p>
          <a:p>
            <a:endParaRPr lang="en-US" b="1" dirty="0" smtClean="0"/>
          </a:p>
          <a:p>
            <a:pPr>
              <a:buFont typeface="Arial" charset="0"/>
              <a:buChar char="•"/>
            </a:pPr>
            <a:r>
              <a:rPr lang="en-US" b="1" dirty="0" smtClean="0"/>
              <a:t>To enhance &amp; escalate establishment/recovery from </a:t>
            </a:r>
            <a:r>
              <a:rPr lang="en-US" b="1" dirty="0" smtClean="0"/>
              <a:t>stress damage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Kelp extract/</a:t>
            </a:r>
            <a:r>
              <a:rPr lang="en-US" b="1" dirty="0" err="1" smtClean="0"/>
              <a:t>cytokinin</a:t>
            </a:r>
            <a:r>
              <a:rPr lang="en-US" b="1" dirty="0" smtClean="0"/>
              <a:t> </a:t>
            </a:r>
            <a:r>
              <a:rPr lang="en-US" b="1" dirty="0" err="1" smtClean="0"/>
              <a:t>phytohormone</a:t>
            </a:r>
            <a:r>
              <a:rPr lang="en-US" b="1" dirty="0" smtClean="0"/>
              <a:t> products:  help to balance GA and </a:t>
            </a:r>
            <a:r>
              <a:rPr lang="en-US" b="1" dirty="0" err="1" smtClean="0"/>
              <a:t>auxins</a:t>
            </a:r>
            <a:r>
              <a:rPr lang="en-US" b="1" dirty="0" smtClean="0"/>
              <a:t> in the shoots=&gt;canopy density</a:t>
            </a:r>
          </a:p>
          <a:p>
            <a:endParaRPr lang="en-US" b="1" dirty="0" smtClean="0"/>
          </a:p>
          <a:p>
            <a:r>
              <a:rPr lang="en-US" b="1" dirty="0" smtClean="0"/>
              <a:t>*</a:t>
            </a:r>
            <a:r>
              <a:rPr lang="en-US" b="1" dirty="0" err="1" smtClean="0"/>
              <a:t>Paspalum</a:t>
            </a:r>
            <a:r>
              <a:rPr lang="en-US" b="1" dirty="0" smtClean="0"/>
              <a:t> responds </a:t>
            </a:r>
            <a:r>
              <a:rPr lang="en-US" b="1" dirty="0" smtClean="0"/>
              <a:t>rapidly </a:t>
            </a:r>
            <a:r>
              <a:rPr lang="en-US" b="1" dirty="0" smtClean="0"/>
              <a:t>to local palm tree fertilizers &amp; hormones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8613648" cy="1371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FERTILITY CONSIDERATIONS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4000"/>
            <a:ext cx="8613648" cy="5181600"/>
          </a:xfrm>
        </p:spPr>
        <p:txBody>
          <a:bodyPr/>
          <a:lstStyle/>
          <a:p>
            <a:r>
              <a:rPr lang="en-US" b="1" dirty="0" smtClean="0"/>
              <a:t>Pre-plant:</a:t>
            </a:r>
          </a:p>
          <a:p>
            <a:r>
              <a:rPr lang="en-US" b="1" dirty="0" smtClean="0"/>
              <a:t>Normally, a good balanced NPK granular.  Understand that very little of the nitrogen will be adsorbed during post-germination and early establishment  due to irrigation leaching &amp; low N requirement.</a:t>
            </a:r>
          </a:p>
          <a:p>
            <a:endParaRPr lang="en-US" b="1" dirty="0" smtClean="0"/>
          </a:p>
          <a:p>
            <a:r>
              <a:rPr lang="en-US" b="1" dirty="0" smtClean="0"/>
              <a:t>The two most critical nutrients for any </a:t>
            </a:r>
            <a:r>
              <a:rPr lang="en-US" b="1" dirty="0" err="1" smtClean="0"/>
              <a:t>paspalum</a:t>
            </a:r>
            <a:r>
              <a:rPr lang="en-US" b="1" dirty="0" smtClean="0"/>
              <a:t>:  available </a:t>
            </a:r>
            <a:r>
              <a:rPr lang="en-US" b="1" u="sng" dirty="0" smtClean="0"/>
              <a:t>calcium</a:t>
            </a:r>
            <a:r>
              <a:rPr lang="en-US" b="1" dirty="0" smtClean="0"/>
              <a:t>  and </a:t>
            </a:r>
            <a:r>
              <a:rPr lang="en-US" b="1" u="sng" dirty="0" smtClean="0"/>
              <a:t>potassium </a:t>
            </a:r>
            <a:r>
              <a:rPr lang="en-US" b="1" dirty="0" smtClean="0"/>
              <a:t>at all times.</a:t>
            </a:r>
          </a:p>
          <a:p>
            <a:endParaRPr lang="en-US" b="1" dirty="0" smtClean="0"/>
          </a:p>
          <a:p>
            <a:r>
              <a:rPr lang="en-US" b="1" dirty="0" smtClean="0"/>
              <a:t>Seasonal Nitrogen requirements will generally be less than half of </a:t>
            </a:r>
            <a:r>
              <a:rPr lang="en-US" b="1" dirty="0" err="1" smtClean="0"/>
              <a:t>bermudagrass</a:t>
            </a:r>
            <a:r>
              <a:rPr lang="en-US" b="1" dirty="0" smtClean="0"/>
              <a:t>.  </a:t>
            </a:r>
            <a:r>
              <a:rPr lang="en-US" b="1" dirty="0" err="1" smtClean="0"/>
              <a:t>Paspalum</a:t>
            </a:r>
            <a:r>
              <a:rPr lang="en-US" b="1" dirty="0" smtClean="0"/>
              <a:t>  will adsorb </a:t>
            </a:r>
            <a:r>
              <a:rPr lang="en-US" b="1" dirty="0" smtClean="0"/>
              <a:t> nitrate  nitrogen </a:t>
            </a:r>
            <a:r>
              <a:rPr lang="en-US" b="1" dirty="0" smtClean="0"/>
              <a:t>&amp; store the N for later use.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526</TotalTime>
  <Words>1469</Words>
  <Application>Microsoft Office PowerPoint</Application>
  <PresentationFormat>On-screen Show (4:3)</PresentationFormat>
  <Paragraphs>194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MANAGEMENT TIPS FOR SEEDED PASPALUM GREENS</vt:lpstr>
      <vt:lpstr>PURE DYNASTY SEEDED PASPALUM</vt:lpstr>
      <vt:lpstr>Slide 3</vt:lpstr>
      <vt:lpstr>TURF SITE INFRASTRUCTURE  CONSIDERATIONS</vt:lpstr>
      <vt:lpstr>SEED PLANTING &amp; EARLY ESTABLISHMENT</vt:lpstr>
      <vt:lpstr>GREENS ESTABLISHMENT &amp; GROW-IN</vt:lpstr>
      <vt:lpstr>PASPALUM AND    HORMONES &amp; PGRs</vt:lpstr>
      <vt:lpstr>GROW-IN TO FULL CANOPY DENSITY—PLANT GROWTH REGULATORS</vt:lpstr>
      <vt:lpstr>FERTILITY CONSIDERATIONS</vt:lpstr>
      <vt:lpstr>FERTILITY CONSIDERATIONS</vt:lpstr>
      <vt:lpstr>PASPALUM TISSUE NUTRIENT SUFFICIENCY CONCENTRATIONS</vt:lpstr>
      <vt:lpstr>FERTILITY BMPs </vt:lpstr>
      <vt:lpstr>Slide 13</vt:lpstr>
      <vt:lpstr>             HERBICIDES</vt:lpstr>
      <vt:lpstr>              HERBICIDES</vt:lpstr>
      <vt:lpstr>             HERBICIDES</vt:lpstr>
      <vt:lpstr>             HERBICIDES</vt:lpstr>
      <vt:lpstr>Slide 18</vt:lpstr>
      <vt:lpstr>BMPs FOR GREENS PERFORMANCE</vt:lpstr>
      <vt:lpstr>BMPs FOR GREENS          PERFORMANCE</vt:lpstr>
      <vt:lpstr>BMPs FOR GREENS PERFORMANCE</vt:lpstr>
      <vt:lpstr>BMPs FOR GREENS PERFORMANCE</vt:lpstr>
      <vt:lpstr>Slide 23</vt:lpstr>
      <vt:lpstr>ADDITIONAL INFORMATION ON PURE DYNASTY SEEDED PASPALUM AND PLATINUM TE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TIPS FOR SEEDED PASPALUM GREENS</dc:title>
  <dc:creator>Ron</dc:creator>
  <cp:lastModifiedBy>Ron</cp:lastModifiedBy>
  <cp:revision>196</cp:revision>
  <dcterms:created xsi:type="dcterms:W3CDTF">2025-03-26T16:01:17Z</dcterms:created>
  <dcterms:modified xsi:type="dcterms:W3CDTF">2025-04-16T13:06:23Z</dcterms:modified>
</cp:coreProperties>
</file>